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5" r:id="rId2"/>
    <p:sldId id="257" r:id="rId3"/>
    <p:sldId id="282" r:id="rId4"/>
    <p:sldId id="258" r:id="rId5"/>
    <p:sldId id="259" r:id="rId6"/>
    <p:sldId id="261" r:id="rId7"/>
    <p:sldId id="263" r:id="rId8"/>
    <p:sldId id="260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FF00"/>
    <a:srgbClr val="E8061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ACB8B-EB90-40C9-BF98-8439044A9169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7217A-D2F4-4735-A463-DD56DFEDA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9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7217A-D2F4-4735-A463-DD56DFEDA13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7217A-D2F4-4735-A463-DD56DFEDA13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7217A-D2F4-4735-A463-DD56DFEDA13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 descr="C:\Users\123\Desktop\upload-a7c7eaf0-c271-11e8-b4a0-b386d45feb5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" y="0"/>
            <a:ext cx="9042400" cy="66611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571481"/>
            <a:ext cx="72152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         Правда і міфи про</a:t>
            </a:r>
          </a:p>
          <a:p>
            <a:endParaRPr lang="uk-UA" sz="5400" b="1" i="1" dirty="0" smtClean="0"/>
          </a:p>
          <a:p>
            <a:r>
              <a:rPr lang="uk-UA" sz="5400" b="1" i="1" dirty="0" smtClean="0"/>
              <a:t>         ВІЛ І                       </a:t>
            </a:r>
          </a:p>
          <a:p>
            <a:r>
              <a:rPr lang="uk-UA" sz="5400" b="1" i="1" dirty="0" smtClean="0"/>
              <a:t>             СНІД</a:t>
            </a:r>
            <a:endParaRPr lang="ru-RU" sz="54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 rot="10800000" flipV="1">
            <a:off x="1571604" y="745160"/>
            <a:ext cx="678661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Міф1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ВІЛ-позитивна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відрізняється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зовнішнім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виглядом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ВІЛ-позитивні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люди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нічим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час хвороба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проявляє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себе.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ВІЛ-статус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обстеженні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422991" y="1343448"/>
            <a:ext cx="1037485" cy="1724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4414" y="285728"/>
            <a:ext cx="792958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A50021"/>
                </a:solidFill>
              </a:rPr>
              <a:t>Міф</a:t>
            </a:r>
            <a:r>
              <a:rPr lang="ru-RU" sz="3200" b="1" dirty="0" smtClean="0">
                <a:solidFill>
                  <a:srgbClr val="A50021"/>
                </a:solidFill>
              </a:rPr>
              <a:t> 2</a:t>
            </a:r>
            <a:r>
              <a:rPr lang="ru-RU" sz="3200" b="1" i="1" dirty="0" smtClean="0">
                <a:solidFill>
                  <a:srgbClr val="A50021"/>
                </a:solidFill>
              </a:rPr>
              <a:t/>
            </a:r>
            <a:br>
              <a:rPr lang="ru-RU" sz="3200" b="1" i="1" dirty="0" smtClean="0">
                <a:solidFill>
                  <a:srgbClr val="A50021"/>
                </a:solidFill>
              </a:rPr>
            </a:br>
            <a:r>
              <a:rPr lang="ru-RU" sz="3200" b="1" i="1" dirty="0" err="1" smtClean="0">
                <a:solidFill>
                  <a:srgbClr val="A50021"/>
                </a:solidFill>
              </a:rPr>
              <a:t>ВІЛ-інфекцією</a:t>
            </a:r>
            <a:r>
              <a:rPr lang="ru-RU" sz="3200" b="1" i="1" dirty="0" smtClean="0">
                <a:solidFill>
                  <a:srgbClr val="A50021"/>
                </a:solidFill>
              </a:rPr>
              <a:t>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можна</a:t>
            </a:r>
            <a:r>
              <a:rPr lang="ru-RU" sz="3200" b="1" i="1" dirty="0" smtClean="0">
                <a:solidFill>
                  <a:srgbClr val="A50021"/>
                </a:solidFill>
              </a:rPr>
              <a:t>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заразитися</a:t>
            </a:r>
            <a:r>
              <a:rPr lang="ru-RU" sz="3200" b="1" i="1" dirty="0" smtClean="0">
                <a:solidFill>
                  <a:srgbClr val="A50021"/>
                </a:solidFill>
              </a:rPr>
              <a:t> в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побуті</a:t>
            </a:r>
            <a:r>
              <a:rPr lang="ru-RU" sz="3200" b="1" i="1" dirty="0" smtClean="0">
                <a:solidFill>
                  <a:srgbClr val="A50021"/>
                </a:solidFill>
              </a:rPr>
              <a:t>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err="1" smtClean="0"/>
              <a:t>Насправді</a:t>
            </a:r>
            <a:r>
              <a:rPr lang="ru-RU" sz="3200" b="1" i="1" dirty="0" smtClean="0"/>
              <a:t>, ВІЛ не </a:t>
            </a:r>
            <a:r>
              <a:rPr lang="ru-RU" sz="3200" b="1" i="1" dirty="0" err="1" smtClean="0"/>
              <a:t>передається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повітряно-крапельним</a:t>
            </a:r>
            <a:r>
              <a:rPr lang="ru-RU" sz="3200" b="1" i="1" dirty="0" smtClean="0"/>
              <a:t> шляхом, </a:t>
            </a:r>
            <a:r>
              <a:rPr lang="ru-RU" sz="3200" b="1" i="1" dirty="0" err="1" smtClean="0"/>
              <a:t>тобто</a:t>
            </a:r>
            <a:r>
              <a:rPr lang="ru-RU" sz="3200" b="1" i="1" dirty="0" smtClean="0"/>
              <a:t> при </a:t>
            </a:r>
            <a:r>
              <a:rPr lang="ru-RU" sz="3200" b="1" i="1" dirty="0" err="1" smtClean="0"/>
              <a:t>кашлі</a:t>
            </a:r>
            <a:r>
              <a:rPr lang="ru-RU" sz="3200" b="1" i="1" dirty="0" smtClean="0"/>
              <a:t> та </a:t>
            </a:r>
            <a:r>
              <a:rPr lang="ru-RU" sz="3200" b="1" i="1" dirty="0" err="1" smtClean="0"/>
              <a:t>чханні</a:t>
            </a:r>
            <a:r>
              <a:rPr lang="ru-RU" sz="3200" b="1" i="1" dirty="0" smtClean="0"/>
              <a:t>, а </a:t>
            </a:r>
            <a:r>
              <a:rPr lang="ru-RU" sz="3200" b="1" i="1" dirty="0" err="1" smtClean="0"/>
              <a:t>також</a:t>
            </a:r>
            <a:r>
              <a:rPr lang="ru-RU" sz="3200" b="1" i="1" dirty="0" smtClean="0"/>
              <a:t> через </a:t>
            </a:r>
            <a:r>
              <a:rPr lang="ru-RU" sz="3200" b="1" i="1" dirty="0" err="1" smtClean="0"/>
              <a:t>рукостискання</a:t>
            </a:r>
            <a:r>
              <a:rPr lang="ru-RU" sz="3200" b="1" i="1" dirty="0" smtClean="0"/>
              <a:t> та </a:t>
            </a:r>
            <a:r>
              <a:rPr lang="ru-RU" sz="3200" b="1" i="1" dirty="0" err="1" smtClean="0"/>
              <a:t>обійми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ВІЛ-позитивною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людиною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Неушкоджена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шкіра</a:t>
            </a:r>
            <a:r>
              <a:rPr lang="ru-RU" sz="3200" b="1" i="1" dirty="0" smtClean="0"/>
              <a:t> служить </a:t>
            </a:r>
            <a:r>
              <a:rPr lang="ru-RU" sz="3200" b="1" i="1" dirty="0" err="1" smtClean="0"/>
              <a:t>надійним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бар’єром</a:t>
            </a:r>
            <a:r>
              <a:rPr lang="ru-RU" sz="3200" b="1" i="1" dirty="0" smtClean="0"/>
              <a:t> для </a:t>
            </a:r>
            <a:r>
              <a:rPr lang="ru-RU" sz="3200" b="1" i="1" dirty="0" err="1" smtClean="0"/>
              <a:t>вірусу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Крім</a:t>
            </a:r>
            <a:r>
              <a:rPr lang="ru-RU" sz="3200" b="1" i="1" dirty="0" smtClean="0"/>
              <a:t> того, </a:t>
            </a:r>
            <a:r>
              <a:rPr lang="ru-RU" sz="3200" b="1" i="1" dirty="0" err="1" smtClean="0"/>
              <a:t>вірус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дуже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швидко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руйнується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зовнішньому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середовищі</a:t>
            </a:r>
            <a:r>
              <a:rPr lang="ru-RU" sz="3200" b="1" i="1" dirty="0" smtClean="0"/>
              <a:t>, тому ВІЛ не </a:t>
            </a:r>
            <a:r>
              <a:rPr lang="ru-RU" sz="3200" b="1" i="1" dirty="0" err="1" smtClean="0"/>
              <a:t>передається</a:t>
            </a:r>
            <a:r>
              <a:rPr lang="ru-RU" sz="3200" b="1" i="1" dirty="0" smtClean="0"/>
              <a:t> </a:t>
            </a:r>
          </a:p>
          <a:p>
            <a:r>
              <a:rPr lang="ru-RU" sz="3200" b="1" i="1" dirty="0" smtClean="0"/>
              <a:t>     через рушник, </a:t>
            </a:r>
            <a:r>
              <a:rPr lang="ru-RU" sz="3200" b="1" i="1" dirty="0" err="1" smtClean="0"/>
              <a:t>одяг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постільну</a:t>
            </a:r>
            <a:r>
              <a:rPr lang="ru-RU" sz="3200" b="1" i="1" dirty="0" smtClean="0"/>
              <a:t>                                       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    </a:t>
            </a:r>
            <a:r>
              <a:rPr lang="ru-RU" sz="3200" b="1" i="1" dirty="0" err="1" smtClean="0"/>
              <a:t>білизну</a:t>
            </a:r>
            <a:r>
              <a:rPr lang="ru-RU" sz="3200" b="1" i="1" dirty="0" smtClean="0"/>
              <a:t>, посуд, </a:t>
            </a:r>
            <a:r>
              <a:rPr lang="ru-RU" sz="3200" b="1" i="1" dirty="0" err="1" smtClean="0"/>
              <a:t>тощо</a:t>
            </a:r>
            <a:r>
              <a:rPr lang="ru-RU" sz="3200" b="1" i="1" dirty="0" smtClean="0"/>
              <a:t>.</a:t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endParaRPr lang="ru-RU" sz="3200" b="1" i="1" dirty="0"/>
          </a:p>
        </p:txBody>
      </p:sp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1437095">
            <a:off x="326014" y="1374468"/>
            <a:ext cx="960337" cy="1724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700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1323183">
            <a:off x="165847" y="1302525"/>
            <a:ext cx="1037485" cy="17240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285728"/>
            <a:ext cx="7643866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E8061C"/>
                </a:solidFill>
              </a:rPr>
              <a:t>Міф</a:t>
            </a:r>
            <a:r>
              <a:rPr lang="ru-RU" sz="3600" b="1" dirty="0" smtClean="0">
                <a:solidFill>
                  <a:srgbClr val="E8061C"/>
                </a:solidFill>
              </a:rPr>
              <a:t> 3</a:t>
            </a:r>
            <a:r>
              <a:rPr lang="ru-RU" sz="3200" b="1" i="1" dirty="0" smtClean="0">
                <a:solidFill>
                  <a:srgbClr val="E8061C"/>
                </a:solidFill>
              </a:rPr>
              <a:t/>
            </a:r>
            <a:br>
              <a:rPr lang="ru-RU" sz="3200" b="1" i="1" dirty="0" smtClean="0">
                <a:solidFill>
                  <a:srgbClr val="E8061C"/>
                </a:solidFill>
              </a:rPr>
            </a:br>
            <a:r>
              <a:rPr lang="ru-RU" sz="3200" b="1" i="1" dirty="0" smtClean="0">
                <a:solidFill>
                  <a:srgbClr val="E8061C"/>
                </a:solidFill>
              </a:rPr>
              <a:t>ВІЛ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може</a:t>
            </a:r>
            <a:r>
              <a:rPr lang="ru-RU" sz="3200" b="1" i="1" dirty="0" smtClean="0">
                <a:solidFill>
                  <a:srgbClr val="E8061C"/>
                </a:solidFill>
              </a:rPr>
              <a:t>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передатися</a:t>
            </a:r>
            <a:r>
              <a:rPr lang="ru-RU" sz="3200" b="1" i="1" dirty="0" smtClean="0">
                <a:solidFill>
                  <a:srgbClr val="E8061C"/>
                </a:solidFill>
              </a:rPr>
              <a:t>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зі</a:t>
            </a:r>
            <a:r>
              <a:rPr lang="ru-RU" sz="3200" b="1" i="1" dirty="0" smtClean="0">
                <a:solidFill>
                  <a:srgbClr val="E8061C"/>
                </a:solidFill>
              </a:rPr>
              <a:t>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слиною</a:t>
            </a:r>
            <a:r>
              <a:rPr lang="ru-RU" sz="3200" b="1" i="1" dirty="0" smtClean="0">
                <a:solidFill>
                  <a:srgbClr val="E8061C"/>
                </a:solidFill>
              </a:rPr>
              <a:t>, потом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і</a:t>
            </a:r>
            <a:r>
              <a:rPr lang="ru-RU" sz="3200" b="1" i="1" dirty="0" smtClean="0">
                <a:solidFill>
                  <a:srgbClr val="E8061C"/>
                </a:solidFill>
              </a:rPr>
              <a:t>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сльозами</a:t>
            </a:r>
            <a:r>
              <a:rPr lang="ru-RU" sz="3200" b="1" i="1" dirty="0" smtClean="0">
                <a:solidFill>
                  <a:srgbClr val="E8061C"/>
                </a:solidFill>
              </a:rPr>
              <a:t>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err="1" smtClean="0"/>
              <a:t>Вірус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дійсно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може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перебувати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цих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біологічних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рідинах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проте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кількість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його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</a:t>
            </a:r>
            <a:r>
              <a:rPr lang="ru-RU" sz="3200" b="1" i="1" dirty="0" smtClean="0"/>
              <a:t> них невелика, тому </a:t>
            </a:r>
            <a:r>
              <a:rPr lang="ru-RU" sz="3200" b="1" i="1" dirty="0" err="1" smtClean="0"/>
              <a:t>ризик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зараження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звичайних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умовах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відсутній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Наприклад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щоб</a:t>
            </a:r>
            <a:r>
              <a:rPr lang="ru-RU" sz="3200" b="1" i="1" dirty="0" smtClean="0"/>
              <a:t> доза </a:t>
            </a:r>
            <a:r>
              <a:rPr lang="ru-RU" sz="3200" b="1" i="1" dirty="0" err="1" smtClean="0"/>
              <a:t>вірусу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слині</a:t>
            </a:r>
            <a:r>
              <a:rPr lang="ru-RU" sz="3200" b="1" i="1" dirty="0" smtClean="0"/>
              <a:t> стала </a:t>
            </a:r>
            <a:r>
              <a:rPr lang="ru-RU" sz="3200" b="1" i="1" dirty="0" err="1" smtClean="0"/>
              <a:t>достатньою</a:t>
            </a:r>
            <a:r>
              <a:rPr lang="ru-RU" sz="3200" b="1" i="1" dirty="0" smtClean="0"/>
              <a:t> для </a:t>
            </a:r>
            <a:r>
              <a:rPr lang="ru-RU" sz="3200" b="1" i="1" dirty="0" err="1" smtClean="0"/>
              <a:t>інфікування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необхідно</a:t>
            </a:r>
            <a:r>
              <a:rPr lang="ru-RU" sz="3200" b="1" i="1" dirty="0" smtClean="0"/>
              <a:t> три </a:t>
            </a:r>
            <a:r>
              <a:rPr lang="ru-RU" sz="3200" b="1" i="1" dirty="0" err="1" smtClean="0"/>
              <a:t>літри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слини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Якщо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говорити</a:t>
            </a:r>
            <a:r>
              <a:rPr lang="ru-RU" sz="3200" b="1" i="1" dirty="0" smtClean="0"/>
              <a:t> про </a:t>
            </a:r>
            <a:r>
              <a:rPr lang="ru-RU" sz="3200" b="1" i="1" dirty="0" err="1" smtClean="0"/>
              <a:t>піт</a:t>
            </a:r>
            <a:r>
              <a:rPr lang="ru-RU" sz="3200" b="1" i="1" dirty="0" smtClean="0"/>
              <a:t>, то для </a:t>
            </a:r>
            <a:r>
              <a:rPr lang="ru-RU" sz="3200" b="1" i="1" dirty="0" err="1" smtClean="0"/>
              <a:t>зараження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потрібна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ціла</a:t>
            </a:r>
            <a:r>
              <a:rPr lang="ru-RU" sz="3200" b="1" i="1" dirty="0" smtClean="0"/>
              <a:t> ванна поту, а </a:t>
            </a:r>
            <a:r>
              <a:rPr lang="ru-RU" sz="3200" b="1" i="1" dirty="0" err="1" smtClean="0"/>
              <a:t>сліз</a:t>
            </a:r>
            <a:r>
              <a:rPr lang="ru-RU" sz="3200" b="1" i="1" dirty="0" smtClean="0"/>
              <a:t> – </a:t>
            </a:r>
            <a:r>
              <a:rPr lang="ru-RU" sz="3200" b="1" i="1" dirty="0" err="1" smtClean="0"/>
              <a:t>цілий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басейн</a:t>
            </a:r>
            <a:r>
              <a:rPr lang="ru-RU" sz="3200" b="1" i="1" dirty="0" smtClean="0"/>
              <a:t>.</a:t>
            </a:r>
            <a:br>
              <a:rPr lang="ru-RU" sz="3200" b="1" i="1" dirty="0" smtClean="0"/>
            </a:b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165846" y="1302525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4414" y="500042"/>
            <a:ext cx="792958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A50021"/>
                </a:solidFill>
              </a:rPr>
              <a:t>Міф</a:t>
            </a:r>
            <a:r>
              <a:rPr lang="ru-RU" sz="3600" b="1" dirty="0" smtClean="0">
                <a:solidFill>
                  <a:srgbClr val="A50021"/>
                </a:solidFill>
              </a:rPr>
              <a:t> 4</a:t>
            </a:r>
            <a:r>
              <a:rPr lang="ru-RU" sz="2800" b="1" i="1" dirty="0" smtClean="0">
                <a:solidFill>
                  <a:srgbClr val="A50021"/>
                </a:solidFill>
              </a:rPr>
              <a:t/>
            </a:r>
            <a:br>
              <a:rPr lang="ru-RU" sz="2800" b="1" i="1" dirty="0" smtClean="0">
                <a:solidFill>
                  <a:srgbClr val="A50021"/>
                </a:solidFill>
              </a:rPr>
            </a:br>
            <a:r>
              <a:rPr lang="ru-RU" sz="2800" b="1" i="1" dirty="0" smtClean="0">
                <a:solidFill>
                  <a:srgbClr val="A50021"/>
                </a:solidFill>
              </a:rPr>
              <a:t>Презерватив </a:t>
            </a:r>
            <a:r>
              <a:rPr lang="ru-RU" sz="2800" b="1" i="1" dirty="0" err="1" smtClean="0">
                <a:solidFill>
                  <a:srgbClr val="A50021"/>
                </a:solidFill>
              </a:rPr>
              <a:t>гарантовано</a:t>
            </a:r>
            <a:r>
              <a:rPr lang="ru-RU" sz="2800" b="1" i="1" dirty="0" smtClean="0">
                <a:solidFill>
                  <a:srgbClr val="A50021"/>
                </a:solidFill>
              </a:rPr>
              <a:t> </a:t>
            </a:r>
            <a:r>
              <a:rPr lang="ru-RU" sz="2800" b="1" i="1" dirty="0" err="1" smtClean="0">
                <a:solidFill>
                  <a:srgbClr val="A50021"/>
                </a:solidFill>
              </a:rPr>
              <a:t>захищає</a:t>
            </a:r>
            <a:r>
              <a:rPr lang="ru-RU" sz="2800" b="1" i="1" dirty="0" smtClean="0">
                <a:solidFill>
                  <a:srgbClr val="A50021"/>
                </a:solidFill>
              </a:rPr>
              <a:t> </a:t>
            </a:r>
            <a:r>
              <a:rPr lang="ru-RU" sz="2800" b="1" i="1" dirty="0" err="1" smtClean="0">
                <a:solidFill>
                  <a:srgbClr val="A50021"/>
                </a:solidFill>
              </a:rPr>
              <a:t>від</a:t>
            </a:r>
            <a:r>
              <a:rPr lang="ru-RU" sz="2800" b="1" i="1" dirty="0" smtClean="0">
                <a:solidFill>
                  <a:srgbClr val="A50021"/>
                </a:solidFill>
              </a:rPr>
              <a:t> </a:t>
            </a:r>
            <a:r>
              <a:rPr lang="ru-RU" sz="2800" b="1" i="1" dirty="0" err="1" smtClean="0">
                <a:solidFill>
                  <a:srgbClr val="A50021"/>
                </a:solidFill>
              </a:rPr>
              <a:t>передачі</a:t>
            </a:r>
            <a:r>
              <a:rPr lang="ru-RU" sz="2800" b="1" i="1" dirty="0" smtClean="0">
                <a:solidFill>
                  <a:srgbClr val="A50021"/>
                </a:solidFill>
              </a:rPr>
              <a:t> ВІЛ.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Презерватив </a:t>
            </a:r>
            <a:r>
              <a:rPr lang="ru-RU" sz="2800" b="1" i="1" dirty="0" err="1" smtClean="0"/>
              <a:t>може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знизити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ризик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інфікування</a:t>
            </a:r>
            <a:r>
              <a:rPr lang="ru-RU" sz="2800" b="1" i="1" dirty="0" smtClean="0"/>
              <a:t> ВІЛ </a:t>
            </a:r>
            <a:r>
              <a:rPr lang="ru-RU" sz="2800" b="1" i="1" dirty="0" err="1" smtClean="0"/>
              <a:t>тільки</a:t>
            </a:r>
            <a:r>
              <a:rPr lang="ru-RU" sz="2800" b="1" i="1" dirty="0" smtClean="0"/>
              <a:t> при правильному </a:t>
            </a:r>
            <a:r>
              <a:rPr lang="ru-RU" sz="2800" b="1" i="1" dirty="0" err="1" smtClean="0"/>
              <a:t>зберіганні</a:t>
            </a:r>
            <a:r>
              <a:rPr lang="ru-RU" sz="2800" b="1" i="1" dirty="0" smtClean="0"/>
              <a:t> та </a:t>
            </a:r>
            <a:r>
              <a:rPr lang="ru-RU" sz="2800" b="1" i="1" dirty="0" err="1" smtClean="0"/>
              <a:t>використанні</a:t>
            </a:r>
            <a:r>
              <a:rPr lang="ru-RU" sz="2800" b="1" i="1" dirty="0" smtClean="0"/>
              <a:t>, особливо </a:t>
            </a:r>
            <a:r>
              <a:rPr lang="ru-RU" sz="2800" b="1" i="1" dirty="0" err="1" smtClean="0"/>
              <a:t>важливо</a:t>
            </a:r>
            <a:r>
              <a:rPr lang="ru-RU" sz="2800" b="1" i="1" dirty="0" smtClean="0"/>
              <a:t> при </a:t>
            </a:r>
            <a:r>
              <a:rPr lang="ru-RU" sz="2800" b="1" i="1" dirty="0" err="1" smtClean="0"/>
              <a:t>зберіганні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дотримуватися</a:t>
            </a:r>
            <a:r>
              <a:rPr lang="ru-RU" sz="2800" b="1" i="1" dirty="0" smtClean="0"/>
              <a:t> температурного режиму.  Презерватив, </a:t>
            </a:r>
            <a:r>
              <a:rPr lang="ru-RU" sz="2800" b="1" i="1" dirty="0" err="1" smtClean="0"/>
              <a:t>куплений</a:t>
            </a:r>
            <a:r>
              <a:rPr lang="ru-RU" sz="2800" b="1" i="1" dirty="0" smtClean="0"/>
              <a:t> у </a:t>
            </a:r>
            <a:r>
              <a:rPr lang="ru-RU" sz="2800" b="1" i="1" dirty="0" err="1" smtClean="0"/>
              <a:t>кіоску</a:t>
            </a:r>
            <a:r>
              <a:rPr lang="ru-RU" sz="2800" b="1" i="1" dirty="0" smtClean="0"/>
              <a:t> на </a:t>
            </a:r>
            <a:r>
              <a:rPr lang="ru-RU" sz="2800" b="1" i="1" dirty="0" err="1" smtClean="0"/>
              <a:t>вулиці</a:t>
            </a:r>
            <a:r>
              <a:rPr lang="ru-RU" sz="2800" b="1" i="1" dirty="0" smtClean="0"/>
              <a:t>, як правило, не </a:t>
            </a:r>
            <a:r>
              <a:rPr lang="ru-RU" sz="2800" b="1" i="1" dirty="0" err="1" smtClean="0"/>
              <a:t>захищає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від</a:t>
            </a:r>
            <a:r>
              <a:rPr lang="ru-RU" sz="2800" b="1" i="1" dirty="0" smtClean="0"/>
              <a:t> ВІЛ, </a:t>
            </a:r>
            <a:r>
              <a:rPr lang="ru-RU" sz="2800" b="1" i="1" dirty="0" err="1" smtClean="0"/>
              <a:t>оскільки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були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порушені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умови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його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зберігання</a:t>
            </a:r>
            <a:r>
              <a:rPr lang="ru-RU" sz="2800" b="1" i="1" dirty="0" smtClean="0"/>
              <a:t>. Тому </a:t>
            </a:r>
            <a:r>
              <a:rPr lang="ru-RU" sz="2800" b="1" i="1" dirty="0" err="1" smtClean="0"/>
              <a:t>навіть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правильне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використання</a:t>
            </a:r>
            <a:r>
              <a:rPr lang="ru-RU" sz="2800" b="1" i="1" dirty="0" smtClean="0"/>
              <a:t> презерватива не </a:t>
            </a:r>
            <a:r>
              <a:rPr lang="ru-RU" sz="2800" b="1" i="1" dirty="0" err="1" smtClean="0"/>
              <a:t>дає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стовідсоткової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гарантії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захисту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від</a:t>
            </a:r>
            <a:r>
              <a:rPr lang="ru-RU" sz="2800" b="1" i="1" dirty="0" smtClean="0"/>
              <a:t> ВІЛ.</a:t>
            </a:r>
            <a:br>
              <a:rPr lang="ru-RU" sz="2800" b="1" i="1" dirty="0" smtClean="0"/>
            </a:br>
            <a:endParaRPr lang="ru-RU" sz="28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523004" y="731020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71604" y="785794"/>
            <a:ext cx="67866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A50021"/>
                </a:solidFill>
              </a:rPr>
              <a:t>Міф</a:t>
            </a:r>
            <a:r>
              <a:rPr lang="ru-RU" sz="3600" b="1" dirty="0" smtClean="0">
                <a:solidFill>
                  <a:srgbClr val="A50021"/>
                </a:solidFill>
              </a:rPr>
              <a:t> 5</a:t>
            </a:r>
            <a:r>
              <a:rPr lang="ru-RU" sz="3200" b="1" i="1" dirty="0" smtClean="0">
                <a:solidFill>
                  <a:srgbClr val="A50021"/>
                </a:solidFill>
              </a:rPr>
              <a:t/>
            </a:r>
            <a:br>
              <a:rPr lang="ru-RU" sz="3200" b="1" i="1" dirty="0" smtClean="0">
                <a:solidFill>
                  <a:srgbClr val="A50021"/>
                </a:solidFill>
              </a:rPr>
            </a:br>
            <a:r>
              <a:rPr lang="ru-RU" sz="3200" b="1" i="1" dirty="0" smtClean="0">
                <a:solidFill>
                  <a:srgbClr val="A50021"/>
                </a:solidFill>
              </a:rPr>
              <a:t>ВІЛ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можна</a:t>
            </a:r>
            <a:r>
              <a:rPr lang="ru-RU" sz="3200" b="1" i="1" dirty="0" smtClean="0">
                <a:solidFill>
                  <a:srgbClr val="A50021"/>
                </a:solidFill>
              </a:rPr>
              <a:t>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заразитися</a:t>
            </a:r>
            <a:r>
              <a:rPr lang="ru-RU" sz="3200" b="1" i="1" dirty="0" smtClean="0">
                <a:solidFill>
                  <a:srgbClr val="A50021"/>
                </a:solidFill>
              </a:rPr>
              <a:t> в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басейні</a:t>
            </a:r>
            <a:r>
              <a:rPr lang="ru-RU" sz="3200" b="1" i="1" dirty="0" smtClean="0">
                <a:solidFill>
                  <a:srgbClr val="A50021"/>
                </a:solidFill>
              </a:rPr>
              <a:t>,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сауні</a:t>
            </a:r>
            <a:r>
              <a:rPr lang="ru-RU" sz="3200" b="1" i="1" dirty="0" smtClean="0">
                <a:solidFill>
                  <a:srgbClr val="A50021"/>
                </a:solidFill>
              </a:rPr>
              <a:t>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або</a:t>
            </a:r>
            <a:r>
              <a:rPr lang="ru-RU" sz="3200" b="1" i="1" dirty="0" smtClean="0">
                <a:solidFill>
                  <a:srgbClr val="A50021"/>
                </a:solidFill>
              </a:rPr>
              <a:t> через ванну.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> ВІЛ </a:t>
            </a:r>
            <a:r>
              <a:rPr lang="ru-RU" sz="3200" b="1" i="1" dirty="0" err="1" smtClean="0"/>
              <a:t>дуже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нестійкий</a:t>
            </a:r>
            <a:r>
              <a:rPr lang="ru-RU" sz="3200" b="1" i="1" dirty="0" smtClean="0"/>
              <a:t> у </a:t>
            </a:r>
            <a:r>
              <a:rPr lang="ru-RU" sz="3200" b="1" i="1" dirty="0" err="1" smtClean="0"/>
              <a:t>зовнішньому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середовищі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швидко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руйнується</a:t>
            </a:r>
            <a:r>
              <a:rPr lang="ru-RU" sz="3200" b="1" i="1" dirty="0" smtClean="0"/>
              <a:t>, тому такими способами </a:t>
            </a:r>
            <a:r>
              <a:rPr lang="ru-RU" sz="3200" b="1" i="1" dirty="0" err="1" smtClean="0"/>
              <a:t>заразитися</a:t>
            </a:r>
            <a:r>
              <a:rPr lang="ru-RU" sz="3200" b="1" i="1" dirty="0" smtClean="0"/>
              <a:t> ВІЛ </a:t>
            </a:r>
            <a:r>
              <a:rPr lang="ru-RU" sz="3200" b="1" i="1" dirty="0" err="1" smtClean="0"/>
              <a:t>також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неможливо</a:t>
            </a:r>
            <a:r>
              <a:rPr lang="ru-RU" sz="3200" b="1" i="1" dirty="0" smtClean="0"/>
              <a:t>.</a:t>
            </a:r>
            <a:br>
              <a:rPr lang="ru-RU" sz="3200" b="1" i="1" dirty="0" smtClean="0"/>
            </a:b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165846" y="802459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14414" y="357166"/>
            <a:ext cx="792958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E8061C"/>
                </a:solidFill>
              </a:rPr>
              <a:t>Міф</a:t>
            </a:r>
            <a:r>
              <a:rPr lang="ru-RU" sz="2800" b="1" i="1" dirty="0" smtClean="0">
                <a:solidFill>
                  <a:srgbClr val="E8061C"/>
                </a:solidFill>
              </a:rPr>
              <a:t> 6</a:t>
            </a:r>
            <a:r>
              <a:rPr lang="ru-RU" sz="2400" i="1" dirty="0" smtClean="0">
                <a:solidFill>
                  <a:srgbClr val="E8061C"/>
                </a:solidFill>
              </a:rPr>
              <a:t/>
            </a:r>
            <a:br>
              <a:rPr lang="ru-RU" sz="2400" i="1" dirty="0" smtClean="0">
                <a:solidFill>
                  <a:srgbClr val="E8061C"/>
                </a:solidFill>
              </a:rPr>
            </a:br>
            <a:r>
              <a:rPr lang="ru-RU" sz="2800" b="1" i="1" dirty="0" err="1" smtClean="0">
                <a:solidFill>
                  <a:srgbClr val="E8061C"/>
                </a:solidFill>
              </a:rPr>
              <a:t>Діти</a:t>
            </a:r>
            <a:r>
              <a:rPr lang="ru-RU" sz="2800" b="1" i="1" dirty="0" smtClean="0">
                <a:solidFill>
                  <a:srgbClr val="E8061C"/>
                </a:solidFill>
              </a:rPr>
              <a:t>,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інфіковані</a:t>
            </a:r>
            <a:r>
              <a:rPr lang="ru-RU" sz="2800" b="1" i="1" dirty="0" smtClean="0">
                <a:solidFill>
                  <a:srgbClr val="E8061C"/>
                </a:solidFill>
              </a:rPr>
              <a:t> ВІЛ,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можуть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заразити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здорову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дитину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під</a:t>
            </a:r>
            <a:r>
              <a:rPr lang="ru-RU" sz="2800" b="1" i="1" dirty="0" smtClean="0">
                <a:solidFill>
                  <a:srgbClr val="E8061C"/>
                </a:solidFill>
              </a:rPr>
              <a:t> час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спільних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ігор</a:t>
            </a:r>
            <a:r>
              <a:rPr lang="ru-RU" sz="2800" b="1" i="1" dirty="0" smtClean="0">
                <a:solidFill>
                  <a:srgbClr val="E8061C"/>
                </a:solidFill>
              </a:rPr>
              <a:t>,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наприклад</a:t>
            </a:r>
            <a:r>
              <a:rPr lang="ru-RU" sz="2800" b="1" i="1" dirty="0" smtClean="0">
                <a:solidFill>
                  <a:srgbClr val="E8061C"/>
                </a:solidFill>
              </a:rPr>
              <a:t>, при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укусі</a:t>
            </a:r>
            <a:r>
              <a:rPr lang="ru-RU" sz="2800" b="1" i="1" dirty="0" smtClean="0">
                <a:solidFill>
                  <a:srgbClr val="E8061C"/>
                </a:solidFill>
              </a:rPr>
              <a:t>. Тому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такі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діти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повинні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відвідувати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спеціальні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дитячі</a:t>
            </a:r>
            <a:r>
              <a:rPr lang="ru-RU" sz="2800" b="1" i="1" dirty="0" smtClean="0">
                <a:solidFill>
                  <a:srgbClr val="E8061C"/>
                </a:solidFill>
              </a:rPr>
              <a:t> садки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або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школи</a:t>
            </a:r>
            <a:r>
              <a:rPr lang="ru-RU" sz="2800" b="1" i="1" dirty="0" smtClean="0">
                <a:solidFill>
                  <a:srgbClr val="E8061C"/>
                </a:solidFill>
              </a:rPr>
              <a:t>,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окремо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від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здорових</a:t>
            </a:r>
            <a:r>
              <a:rPr lang="ru-RU" sz="2800" b="1" i="1" dirty="0" smtClean="0">
                <a:solidFill>
                  <a:srgbClr val="E8061C"/>
                </a:solidFill>
              </a:rPr>
              <a:t> </a:t>
            </a:r>
            <a:r>
              <a:rPr lang="ru-RU" sz="2800" b="1" i="1" dirty="0" err="1" smtClean="0">
                <a:solidFill>
                  <a:srgbClr val="E8061C"/>
                </a:solidFill>
              </a:rPr>
              <a:t>дітей</a:t>
            </a:r>
            <a:r>
              <a:rPr lang="ru-RU" sz="2800" b="1" i="1" dirty="0" smtClean="0">
                <a:solidFill>
                  <a:srgbClr val="E8061C"/>
                </a:solidFill>
              </a:rPr>
              <a:t>.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err="1" smtClean="0"/>
              <a:t>Діти</a:t>
            </a:r>
            <a:r>
              <a:rPr lang="ru-RU" sz="2800" b="1" i="1" dirty="0" smtClean="0"/>
              <a:t> не так часто </a:t>
            </a:r>
            <a:r>
              <a:rPr lang="ru-RU" sz="2800" b="1" i="1" dirty="0" err="1" smtClean="0"/>
              <a:t>кусають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одне</a:t>
            </a:r>
            <a:r>
              <a:rPr lang="ru-RU" sz="2800" b="1" i="1" dirty="0" smtClean="0"/>
              <a:t> одного. </a:t>
            </a:r>
            <a:r>
              <a:rPr lang="ru-RU" sz="2800" b="1" i="1" dirty="0" err="1" smtClean="0"/>
              <a:t>Крім</a:t>
            </a:r>
            <a:r>
              <a:rPr lang="ru-RU" sz="2800" b="1" i="1" dirty="0" smtClean="0"/>
              <a:t> того, для </a:t>
            </a:r>
            <a:r>
              <a:rPr lang="ru-RU" sz="2800" b="1" i="1" dirty="0" err="1" smtClean="0"/>
              <a:t>зараження</a:t>
            </a:r>
            <a:r>
              <a:rPr lang="ru-RU" sz="2800" b="1" i="1" dirty="0" smtClean="0"/>
              <a:t> ВІЛ </a:t>
            </a:r>
            <a:r>
              <a:rPr lang="ru-RU" sz="2800" b="1" i="1" dirty="0" err="1" smtClean="0"/>
              <a:t>потрібно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досить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багато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слини</a:t>
            </a:r>
            <a:r>
              <a:rPr lang="ru-RU" sz="2800" b="1" i="1" dirty="0" smtClean="0"/>
              <a:t>, напевно, тому за всю </a:t>
            </a:r>
            <a:r>
              <a:rPr lang="ru-RU" sz="2800" b="1" i="1" dirty="0" err="1" smtClean="0"/>
              <a:t>історію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епідемії</a:t>
            </a:r>
            <a:r>
              <a:rPr lang="ru-RU" sz="2800" b="1" i="1" dirty="0" smtClean="0"/>
              <a:t> такого </a:t>
            </a:r>
            <a:r>
              <a:rPr lang="ru-RU" sz="2800" b="1" i="1" dirty="0" err="1" smtClean="0"/>
              <a:t>випадку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зараження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зафіксовано</a:t>
            </a:r>
            <a:r>
              <a:rPr lang="ru-RU" sz="2800" b="1" i="1" dirty="0" smtClean="0"/>
              <a:t> не </a:t>
            </a:r>
            <a:r>
              <a:rPr lang="ru-RU" sz="2800" b="1" i="1" dirty="0" err="1" smtClean="0"/>
              <a:t>було</a:t>
            </a:r>
            <a:r>
              <a:rPr lang="ru-RU" sz="2800" b="1" i="1" dirty="0" smtClean="0"/>
              <a:t>. У </a:t>
            </a:r>
            <a:r>
              <a:rPr lang="ru-RU" sz="2800" b="1" i="1" dirty="0" err="1" smtClean="0"/>
              <a:t>всьому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світі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діти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інфіковані</a:t>
            </a:r>
            <a:r>
              <a:rPr lang="ru-RU" sz="2800" b="1" i="1" dirty="0" smtClean="0"/>
              <a:t> ВІЛ, </a:t>
            </a:r>
            <a:r>
              <a:rPr lang="ru-RU" sz="2800" b="1" i="1" dirty="0" err="1" smtClean="0"/>
              <a:t>відвідують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звичайні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школи</a:t>
            </a:r>
            <a:r>
              <a:rPr lang="ru-RU" sz="2800" b="1" i="1" dirty="0" smtClean="0"/>
              <a:t> та </a:t>
            </a:r>
            <a:r>
              <a:rPr lang="ru-RU" sz="2800" b="1" i="1" dirty="0" err="1" smtClean="0"/>
              <a:t>дитячі</a:t>
            </a:r>
            <a:r>
              <a:rPr lang="ru-RU" sz="2800" b="1" i="1" dirty="0" smtClean="0"/>
              <a:t> садки </a:t>
            </a:r>
            <a:r>
              <a:rPr lang="ru-RU" sz="2800" b="1" i="1" dirty="0" err="1" smtClean="0"/>
              <a:t>й</a:t>
            </a:r>
            <a:r>
              <a:rPr lang="ru-RU" sz="2800" b="1" i="1" dirty="0" smtClean="0"/>
              <a:t> не </a:t>
            </a:r>
            <a:r>
              <a:rPr lang="ru-RU" sz="2800" b="1" i="1" dirty="0" err="1" smtClean="0"/>
              <a:t>повинні</a:t>
            </a:r>
            <a:r>
              <a:rPr lang="ru-RU" sz="2800" b="1" i="1" dirty="0" smtClean="0"/>
              <a:t> бути </a:t>
            </a:r>
            <a:r>
              <a:rPr lang="ru-RU" sz="2800" b="1" i="1" dirty="0" err="1" smtClean="0"/>
              <a:t>ізольовані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від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здорових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дітей</a:t>
            </a:r>
            <a:r>
              <a:rPr lang="ru-RU" sz="2800" b="1" i="1" dirty="0" smtClean="0"/>
              <a:t>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4"/>
          <a:srcRect l="27000" r="33047"/>
          <a:stretch>
            <a:fillRect/>
          </a:stretch>
        </p:blipFill>
        <p:spPr bwMode="auto">
          <a:xfrm rot="20889529">
            <a:off x="451566" y="1159648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3042" y="785794"/>
            <a:ext cx="692948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A50021"/>
                </a:solidFill>
              </a:rPr>
              <a:t>Міф</a:t>
            </a:r>
            <a:r>
              <a:rPr lang="ru-RU" sz="3600" b="1" dirty="0" smtClean="0">
                <a:solidFill>
                  <a:srgbClr val="A50021"/>
                </a:solidFill>
              </a:rPr>
              <a:t> 7</a:t>
            </a:r>
            <a:r>
              <a:rPr lang="ru-RU" sz="3200" b="1" i="1" dirty="0" smtClean="0">
                <a:solidFill>
                  <a:srgbClr val="A50021"/>
                </a:solidFill>
              </a:rPr>
              <a:t/>
            </a:r>
            <a:br>
              <a:rPr lang="ru-RU" sz="3200" b="1" i="1" dirty="0" smtClean="0">
                <a:solidFill>
                  <a:srgbClr val="A50021"/>
                </a:solidFill>
              </a:rPr>
            </a:br>
            <a:r>
              <a:rPr lang="ru-RU" sz="3200" b="1" i="1" dirty="0" err="1" smtClean="0">
                <a:solidFill>
                  <a:srgbClr val="A50021"/>
                </a:solidFill>
              </a:rPr>
              <a:t>Комарі</a:t>
            </a:r>
            <a:r>
              <a:rPr lang="ru-RU" sz="3200" b="1" i="1" dirty="0" smtClean="0">
                <a:solidFill>
                  <a:srgbClr val="A50021"/>
                </a:solidFill>
              </a:rPr>
              <a:t> </a:t>
            </a:r>
            <a:r>
              <a:rPr lang="ru-RU" sz="3200" b="1" i="1" dirty="0" err="1" smtClean="0">
                <a:solidFill>
                  <a:srgbClr val="A50021"/>
                </a:solidFill>
              </a:rPr>
              <a:t>передають</a:t>
            </a:r>
            <a:r>
              <a:rPr lang="ru-RU" sz="3200" b="1" i="1" dirty="0" smtClean="0">
                <a:solidFill>
                  <a:srgbClr val="A50021"/>
                </a:solidFill>
              </a:rPr>
              <a:t> ВІЛ при укусах.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err="1" smtClean="0"/>
              <a:t>Якби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цей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міф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був</a:t>
            </a:r>
            <a:r>
              <a:rPr lang="ru-RU" sz="3200" b="1" i="1" dirty="0" smtClean="0"/>
              <a:t> правдою, то, напевно, уже все </a:t>
            </a:r>
            <a:r>
              <a:rPr lang="ru-RU" sz="3200" b="1" i="1" dirty="0" err="1" smtClean="0"/>
              <a:t>населення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земної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кулі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було</a:t>
            </a:r>
            <a:r>
              <a:rPr lang="ru-RU" sz="3200" b="1" i="1" dirty="0" smtClean="0"/>
              <a:t> б </a:t>
            </a:r>
            <a:r>
              <a:rPr lang="ru-RU" sz="3200" b="1" i="1" dirty="0" err="1" smtClean="0"/>
              <a:t>інфіковане</a:t>
            </a:r>
            <a:r>
              <a:rPr lang="ru-RU" sz="3200" b="1" i="1" dirty="0" smtClean="0"/>
              <a:t> ВІЛ. </a:t>
            </a:r>
            <a:r>
              <a:rPr lang="ru-RU" sz="3200" b="1" i="1" dirty="0" err="1" smtClean="0"/>
              <a:t>Оскільки</a:t>
            </a:r>
            <a:r>
              <a:rPr lang="ru-RU" sz="3200" b="1" i="1" dirty="0" smtClean="0"/>
              <a:t> ВІЛ не </a:t>
            </a:r>
            <a:r>
              <a:rPr lang="ru-RU" sz="3200" b="1" i="1" dirty="0" err="1" smtClean="0"/>
              <a:t>може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жити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розмножуватися</a:t>
            </a:r>
            <a:r>
              <a:rPr lang="ru-RU" sz="3200" b="1" i="1" dirty="0" smtClean="0"/>
              <a:t> в </a:t>
            </a:r>
            <a:r>
              <a:rPr lang="ru-RU" sz="3200" b="1" i="1" dirty="0" err="1" smtClean="0"/>
              <a:t>тілі</a:t>
            </a:r>
            <a:r>
              <a:rPr lang="ru-RU" sz="3200" b="1" i="1" dirty="0" smtClean="0"/>
              <a:t> комара, </a:t>
            </a:r>
            <a:r>
              <a:rPr lang="ru-RU" sz="3200" b="1" i="1" dirty="0" err="1" smtClean="0"/>
              <a:t>крім</a:t>
            </a:r>
            <a:r>
              <a:rPr lang="ru-RU" sz="3200" b="1" i="1" dirty="0" smtClean="0"/>
              <a:t> того, на </a:t>
            </a:r>
            <a:r>
              <a:rPr lang="ru-RU" sz="3200" b="1" i="1" dirty="0" err="1" smtClean="0"/>
              <a:t>хоботі</a:t>
            </a:r>
            <a:r>
              <a:rPr lang="ru-RU" sz="3200" b="1" i="1" dirty="0" smtClean="0"/>
              <a:t> комара </a:t>
            </a:r>
            <a:r>
              <a:rPr lang="ru-RU" sz="3200" b="1" i="1" dirty="0" err="1" smtClean="0"/>
              <a:t>вміщується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занадто</a:t>
            </a:r>
            <a:r>
              <a:rPr lang="ru-RU" sz="3200" b="1" i="1" dirty="0" smtClean="0"/>
              <a:t> мало </a:t>
            </a:r>
            <a:r>
              <a:rPr lang="ru-RU" sz="3200" b="1" i="1" dirty="0" err="1" smtClean="0"/>
              <a:t>вірусу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такої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кількості</a:t>
            </a:r>
            <a:r>
              <a:rPr lang="ru-RU" sz="3200" b="1" i="1" dirty="0" smtClean="0"/>
              <a:t>  </a:t>
            </a:r>
            <a:r>
              <a:rPr lang="ru-RU" sz="3200" b="1" i="1" dirty="0" err="1" smtClean="0"/>
              <a:t>недостатньо</a:t>
            </a:r>
            <a:r>
              <a:rPr lang="ru-RU" sz="3200" b="1" i="1" dirty="0" smtClean="0"/>
              <a:t> для </a:t>
            </a:r>
            <a:r>
              <a:rPr lang="ru-RU" sz="3200" b="1" i="1" dirty="0" err="1" smtClean="0"/>
              <a:t>зараження</a:t>
            </a:r>
            <a:r>
              <a:rPr lang="ru-RU" sz="3200" b="1" i="1" dirty="0" smtClean="0"/>
              <a:t>.</a:t>
            </a: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523004" y="1373962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14480" y="642918"/>
            <a:ext cx="707236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E8061C"/>
                </a:solidFill>
              </a:rPr>
              <a:t>Міф</a:t>
            </a:r>
            <a:r>
              <a:rPr lang="ru-RU" sz="3600" b="1" dirty="0" smtClean="0">
                <a:solidFill>
                  <a:srgbClr val="E8061C"/>
                </a:solidFill>
              </a:rPr>
              <a:t> 8</a:t>
            </a:r>
            <a:r>
              <a:rPr lang="ru-RU" sz="3200" b="1" i="1" dirty="0" smtClean="0">
                <a:solidFill>
                  <a:srgbClr val="E8061C"/>
                </a:solidFill>
              </a:rPr>
              <a:t/>
            </a:r>
            <a:br>
              <a:rPr lang="ru-RU" sz="3200" b="1" i="1" dirty="0" smtClean="0">
                <a:solidFill>
                  <a:srgbClr val="E8061C"/>
                </a:solidFill>
              </a:rPr>
            </a:br>
            <a:r>
              <a:rPr lang="ru-RU" sz="3200" b="1" i="1" dirty="0" err="1" smtClean="0">
                <a:solidFill>
                  <a:srgbClr val="E8061C"/>
                </a:solidFill>
              </a:rPr>
              <a:t>Вагітна</a:t>
            </a:r>
            <a:r>
              <a:rPr lang="ru-RU" sz="3200" b="1" i="1" dirty="0" smtClean="0">
                <a:solidFill>
                  <a:srgbClr val="E8061C"/>
                </a:solidFill>
              </a:rPr>
              <a:t>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жінка</a:t>
            </a:r>
            <a:r>
              <a:rPr lang="ru-RU" sz="3200" b="1" i="1" dirty="0" smtClean="0">
                <a:solidFill>
                  <a:srgbClr val="E8061C"/>
                </a:solidFill>
              </a:rPr>
              <a:t>,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інфікована</a:t>
            </a:r>
            <a:r>
              <a:rPr lang="ru-RU" sz="3200" b="1" i="1" dirty="0" smtClean="0">
                <a:solidFill>
                  <a:srgbClr val="E8061C"/>
                </a:solidFill>
              </a:rPr>
              <a:t> ВІЛ,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обов’язково</a:t>
            </a:r>
            <a:r>
              <a:rPr lang="ru-RU" sz="3200" b="1" i="1" dirty="0" smtClean="0">
                <a:solidFill>
                  <a:srgbClr val="E8061C"/>
                </a:solidFill>
              </a:rPr>
              <a:t> заразить свою </a:t>
            </a:r>
            <a:r>
              <a:rPr lang="ru-RU" sz="3200" b="1" i="1" dirty="0" err="1" smtClean="0">
                <a:solidFill>
                  <a:srgbClr val="E8061C"/>
                </a:solidFill>
              </a:rPr>
              <a:t>дитину</a:t>
            </a:r>
            <a:r>
              <a:rPr lang="ru-RU" sz="3200" b="1" i="1" dirty="0" smtClean="0">
                <a:solidFill>
                  <a:srgbClr val="E8061C"/>
                </a:solidFill>
              </a:rPr>
              <a:t>.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err="1" smtClean="0"/>
              <a:t>Дійсно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такий</a:t>
            </a:r>
            <a:r>
              <a:rPr lang="ru-RU" sz="3200" b="1" i="1" dirty="0" smtClean="0"/>
              <a:t> шлях </a:t>
            </a:r>
            <a:r>
              <a:rPr lang="ru-RU" sz="3200" b="1" i="1" dirty="0" err="1" smtClean="0"/>
              <a:t>передачі</a:t>
            </a:r>
            <a:r>
              <a:rPr lang="ru-RU" sz="3200" b="1" i="1" dirty="0" smtClean="0"/>
              <a:t> ВІЛ </a:t>
            </a:r>
            <a:r>
              <a:rPr lang="ru-RU" sz="3200" b="1" i="1" dirty="0" err="1" smtClean="0"/>
              <a:t>існує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Однак</a:t>
            </a:r>
            <a:r>
              <a:rPr lang="ru-RU" sz="3200" b="1" i="1" dirty="0" smtClean="0"/>
              <a:t> при </a:t>
            </a:r>
            <a:r>
              <a:rPr lang="ru-RU" sz="3200" b="1" i="1" dirty="0" err="1" smtClean="0"/>
              <a:t>сучасному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розвитку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медицини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правильне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лікування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вагітної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жінки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знижує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ризик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передачі</a:t>
            </a:r>
            <a:r>
              <a:rPr lang="ru-RU" sz="3200" b="1" i="1" dirty="0" smtClean="0"/>
              <a:t> ВІЛ </a:t>
            </a:r>
            <a:r>
              <a:rPr lang="ru-RU" sz="3200" b="1" i="1" dirty="0" err="1" smtClean="0"/>
              <a:t>дитині</a:t>
            </a:r>
            <a:r>
              <a:rPr lang="ru-RU" sz="3200" b="1" i="1" dirty="0" smtClean="0"/>
              <a:t> до 2-3%.</a:t>
            </a:r>
            <a:br>
              <a:rPr lang="ru-RU" sz="3200" b="1" i="1" dirty="0" smtClean="0"/>
            </a:b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4"/>
          <a:srcRect l="27000" r="33047"/>
          <a:stretch>
            <a:fillRect/>
          </a:stretch>
        </p:blipFill>
        <p:spPr bwMode="auto">
          <a:xfrm rot="20889529">
            <a:off x="165846" y="1516838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42976" y="428604"/>
            <a:ext cx="800102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A50021"/>
                </a:solidFill>
              </a:rPr>
              <a:t>Міф</a:t>
            </a:r>
            <a:r>
              <a:rPr lang="ru-RU" sz="3600" b="1" dirty="0" smtClean="0">
                <a:solidFill>
                  <a:srgbClr val="A50021"/>
                </a:solidFill>
              </a:rPr>
              <a:t> 9</a:t>
            </a:r>
            <a:r>
              <a:rPr lang="ru-RU" sz="2400" b="1" i="1" dirty="0" smtClean="0">
                <a:solidFill>
                  <a:srgbClr val="A50021"/>
                </a:solidFill>
              </a:rPr>
              <a:t/>
            </a:r>
            <a:br>
              <a:rPr lang="ru-RU" sz="2400" b="1" i="1" dirty="0" smtClean="0">
                <a:solidFill>
                  <a:srgbClr val="A50021"/>
                </a:solidFill>
              </a:rPr>
            </a:br>
            <a:r>
              <a:rPr lang="ru-RU" sz="2400" b="1" i="1" dirty="0" err="1" smtClean="0">
                <a:solidFill>
                  <a:srgbClr val="A50021"/>
                </a:solidFill>
              </a:rPr>
              <a:t>Відкриті</a:t>
            </a:r>
            <a:r>
              <a:rPr lang="ru-RU" sz="2400" b="1" i="1" dirty="0" smtClean="0">
                <a:solidFill>
                  <a:srgbClr val="A50021"/>
                </a:solidFill>
              </a:rPr>
              <a:t> рани </a:t>
            </a:r>
            <a:r>
              <a:rPr lang="ru-RU" sz="2400" b="1" i="1" dirty="0" err="1" smtClean="0">
                <a:solidFill>
                  <a:srgbClr val="A50021"/>
                </a:solidFill>
              </a:rPr>
              <a:t>або</a:t>
            </a:r>
            <a:r>
              <a:rPr lang="ru-RU" sz="2400" b="1" i="1" dirty="0" smtClean="0">
                <a:solidFill>
                  <a:srgbClr val="A50021"/>
                </a:solidFill>
              </a:rPr>
              <a:t> контакт </a:t>
            </a:r>
            <a:r>
              <a:rPr lang="ru-RU" sz="2400" b="1" i="1" dirty="0" err="1" smtClean="0">
                <a:solidFill>
                  <a:srgbClr val="A50021"/>
                </a:solidFill>
              </a:rPr>
              <a:t>із</a:t>
            </a:r>
            <a:r>
              <a:rPr lang="ru-RU" sz="2400" b="1" i="1" dirty="0" smtClean="0">
                <a:solidFill>
                  <a:srgbClr val="A50021"/>
                </a:solidFill>
              </a:rPr>
              <a:t> </a:t>
            </a:r>
            <a:r>
              <a:rPr lang="ru-RU" sz="2400" b="1" i="1" dirty="0" err="1" smtClean="0">
                <a:solidFill>
                  <a:srgbClr val="A50021"/>
                </a:solidFill>
              </a:rPr>
              <a:t>кров’ю</a:t>
            </a:r>
            <a:r>
              <a:rPr lang="ru-RU" sz="2400" b="1" i="1" dirty="0" smtClean="0">
                <a:solidFill>
                  <a:srgbClr val="A50021"/>
                </a:solidFill>
              </a:rPr>
              <a:t> </a:t>
            </a:r>
            <a:r>
              <a:rPr lang="ru-RU" sz="2400" b="1" i="1" dirty="0" err="1" smtClean="0">
                <a:solidFill>
                  <a:srgbClr val="A50021"/>
                </a:solidFill>
              </a:rPr>
              <a:t>можуть</a:t>
            </a:r>
            <a:r>
              <a:rPr lang="ru-RU" sz="2400" b="1" i="1" dirty="0" smtClean="0">
                <a:solidFill>
                  <a:srgbClr val="A50021"/>
                </a:solidFill>
              </a:rPr>
              <a:t> стати причиною </a:t>
            </a:r>
            <a:r>
              <a:rPr lang="ru-RU" sz="2400" b="1" i="1" dirty="0" err="1" smtClean="0">
                <a:solidFill>
                  <a:srgbClr val="A50021"/>
                </a:solidFill>
              </a:rPr>
              <a:t>зараження</a:t>
            </a:r>
            <a:r>
              <a:rPr lang="ru-RU" sz="2400" b="1" i="1" dirty="0" smtClean="0">
                <a:solidFill>
                  <a:srgbClr val="A50021"/>
                </a:solidFill>
              </a:rPr>
              <a:t> ВІЛ.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Цей </a:t>
            </a:r>
            <a:r>
              <a:rPr lang="ru-RU" sz="2400" b="1" i="1" dirty="0" err="1" smtClean="0"/>
              <a:t>міф</a:t>
            </a:r>
            <a:r>
              <a:rPr lang="ru-RU" sz="2400" b="1" i="1" dirty="0" smtClean="0"/>
              <a:t> – </a:t>
            </a:r>
            <a:r>
              <a:rPr lang="ru-RU" sz="2400" b="1" i="1" dirty="0" err="1" smtClean="0"/>
              <a:t>частина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теорії</a:t>
            </a:r>
            <a:r>
              <a:rPr lang="ru-RU" sz="2400" b="1" i="1" dirty="0" smtClean="0"/>
              <a:t> про передачу ВІЛ, яка в реальному </a:t>
            </a:r>
            <a:r>
              <a:rPr lang="ru-RU" sz="2400" b="1" i="1" dirty="0" err="1" smtClean="0"/>
              <a:t>світі</a:t>
            </a:r>
            <a:r>
              <a:rPr lang="ru-RU" sz="2400" b="1" i="1" dirty="0" smtClean="0"/>
              <a:t> не </a:t>
            </a:r>
            <a:r>
              <a:rPr lang="ru-RU" sz="2400" b="1" i="1" dirty="0" err="1" smtClean="0"/>
              <a:t>має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ніяких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доказів</a:t>
            </a:r>
            <a:r>
              <a:rPr lang="ru-RU" sz="2400" b="1" i="1" dirty="0" smtClean="0"/>
              <a:t>. </a:t>
            </a:r>
            <a:r>
              <a:rPr lang="ru-RU" sz="2400" b="1" i="1" dirty="0" err="1" smtClean="0"/>
              <a:t>Випадків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передачі</a:t>
            </a:r>
            <a:r>
              <a:rPr lang="ru-RU" sz="2400" b="1" i="1" dirty="0" smtClean="0"/>
              <a:t> ВІЛ через </a:t>
            </a:r>
            <a:r>
              <a:rPr lang="ru-RU" sz="2400" b="1" i="1" dirty="0" err="1" smtClean="0"/>
              <a:t>відкриту</a:t>
            </a:r>
            <a:r>
              <a:rPr lang="ru-RU" sz="2400" b="1" i="1" dirty="0" smtClean="0"/>
              <a:t> рану (</a:t>
            </a:r>
            <a:r>
              <a:rPr lang="ru-RU" sz="2400" b="1" i="1" dirty="0" err="1" smtClean="0"/>
              <a:t>крім</a:t>
            </a:r>
            <a:r>
              <a:rPr lang="ru-RU" sz="2400" b="1" i="1" dirty="0" smtClean="0"/>
              <a:t> тих, коли рану </a:t>
            </a:r>
            <a:r>
              <a:rPr lang="ru-RU" sz="2400" b="1" i="1" dirty="0" err="1" smtClean="0"/>
              <a:t>завдає</a:t>
            </a:r>
            <a:r>
              <a:rPr lang="ru-RU" sz="2400" b="1" i="1" dirty="0" smtClean="0"/>
              <a:t> сам </a:t>
            </a:r>
            <a:r>
              <a:rPr lang="ru-RU" sz="2400" b="1" i="1" dirty="0" err="1" smtClean="0"/>
              <a:t>інфікований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наприклад</a:t>
            </a:r>
            <a:r>
              <a:rPr lang="ru-RU" sz="2400" b="1" i="1" dirty="0" smtClean="0"/>
              <a:t>, через заражений шприц) </a:t>
            </a:r>
            <a:r>
              <a:rPr lang="ru-RU" sz="2400" b="1" i="1" dirty="0" err="1" smtClean="0"/>
              <a:t>зареєстровано</a:t>
            </a:r>
            <a:r>
              <a:rPr lang="ru-RU" sz="2400" b="1" i="1" dirty="0" smtClean="0"/>
              <a:t> не </a:t>
            </a:r>
            <a:r>
              <a:rPr lang="ru-RU" sz="2400" b="1" i="1" dirty="0" err="1" smtClean="0"/>
              <a:t>було</a:t>
            </a:r>
            <a:r>
              <a:rPr lang="ru-RU" sz="2400" b="1" i="1" dirty="0" smtClean="0"/>
              <a:t>. </a:t>
            </a:r>
            <a:r>
              <a:rPr lang="ru-RU" sz="2400" b="1" i="1" dirty="0" err="1" smtClean="0"/>
              <a:t>Інфікування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можливе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лише</a:t>
            </a:r>
            <a:r>
              <a:rPr lang="ru-RU" sz="2400" b="1" i="1" dirty="0" smtClean="0"/>
              <a:t> в тому </a:t>
            </a:r>
            <a:r>
              <a:rPr lang="ru-RU" sz="2400" b="1" i="1" dirty="0" err="1" smtClean="0"/>
              <a:t>випадку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якщо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неінфікований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контактував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із</a:t>
            </a:r>
            <a:r>
              <a:rPr lang="ru-RU" sz="2400" b="1" i="1" dirty="0" smtClean="0"/>
              <a:t> великою </a:t>
            </a:r>
            <a:r>
              <a:rPr lang="ru-RU" sz="2400" b="1" i="1" dirty="0" err="1" smtClean="0"/>
              <a:t>свіжої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кривавою</a:t>
            </a:r>
            <a:r>
              <a:rPr lang="ru-RU" sz="2400" b="1" i="1" dirty="0" smtClean="0"/>
              <a:t> раною.  Контакт </a:t>
            </a:r>
            <a:r>
              <a:rPr lang="ru-RU" sz="2400" b="1" i="1" dirty="0" err="1" smtClean="0"/>
              <a:t>із</a:t>
            </a:r>
            <a:r>
              <a:rPr lang="ru-RU" sz="2400" b="1" i="1" dirty="0" smtClean="0"/>
              <a:t> великою </a:t>
            </a:r>
            <a:r>
              <a:rPr lang="ru-RU" sz="2400" b="1" i="1" dirty="0" err="1" smtClean="0"/>
              <a:t>кількістю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зараженої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крові</a:t>
            </a:r>
            <a:r>
              <a:rPr lang="ru-RU" sz="2400" b="1" i="1" dirty="0" smtClean="0"/>
              <a:t> (як, </a:t>
            </a:r>
            <a:r>
              <a:rPr lang="ru-RU" sz="2400" b="1" i="1" dirty="0" err="1" smtClean="0"/>
              <a:t>наприклад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трапляється</a:t>
            </a:r>
            <a:r>
              <a:rPr lang="ru-RU" sz="2400" b="1" i="1" dirty="0" smtClean="0"/>
              <a:t> в персоналу «</a:t>
            </a:r>
            <a:r>
              <a:rPr lang="ru-RU" sz="2400" b="1" i="1" dirty="0" err="1" smtClean="0"/>
              <a:t>швидкої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допомоги</a:t>
            </a:r>
            <a:r>
              <a:rPr lang="ru-RU" sz="2400" b="1" i="1" dirty="0" smtClean="0"/>
              <a:t>») </a:t>
            </a:r>
            <a:r>
              <a:rPr lang="ru-RU" sz="2400" b="1" i="1" dirty="0" err="1" smtClean="0"/>
              <a:t>може</a:t>
            </a:r>
            <a:r>
              <a:rPr lang="ru-RU" sz="2400" b="1" i="1" dirty="0" smtClean="0"/>
              <a:t> бути </a:t>
            </a:r>
            <a:r>
              <a:rPr lang="ru-RU" sz="2400" b="1" i="1" dirty="0" err="1" smtClean="0"/>
              <a:t>ризикованим</a:t>
            </a:r>
            <a:r>
              <a:rPr lang="ru-RU" sz="2400" b="1" i="1" dirty="0" smtClean="0"/>
              <a:t> без </a:t>
            </a:r>
            <a:r>
              <a:rPr lang="ru-RU" sz="2400" b="1" i="1" dirty="0" err="1" smtClean="0"/>
              <a:t>належного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захисту</a:t>
            </a:r>
            <a:r>
              <a:rPr lang="ru-RU" sz="2400" b="1" i="1" dirty="0" smtClean="0"/>
              <a:t>, такого як </a:t>
            </a:r>
            <a:r>
              <a:rPr lang="ru-RU" sz="2400" b="1" i="1" dirty="0" err="1" smtClean="0"/>
              <a:t>одноразові</a:t>
            </a:r>
            <a:r>
              <a:rPr lang="ru-RU" sz="2400" b="1" i="1" dirty="0" smtClean="0"/>
              <a:t> рукавички. </a:t>
            </a:r>
            <a:r>
              <a:rPr lang="ru-RU" sz="2400" b="1" i="1" dirty="0" err="1" smtClean="0"/>
              <a:t>Однак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випадків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передачі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вірусу</a:t>
            </a:r>
            <a:r>
              <a:rPr lang="ru-RU" sz="2400" b="1" i="1" dirty="0" smtClean="0"/>
              <a:t> шляхом контакту </a:t>
            </a:r>
            <a:r>
              <a:rPr lang="ru-RU" sz="2400" b="1" i="1" dirty="0" err="1" smtClean="0"/>
              <a:t>з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кров’ю</a:t>
            </a:r>
            <a:r>
              <a:rPr lang="ru-RU" sz="2400" b="1" i="1" dirty="0" smtClean="0"/>
              <a:t> в </a:t>
            </a:r>
            <a:r>
              <a:rPr lang="ru-RU" sz="2400" b="1" i="1" dirty="0" err="1" smtClean="0"/>
              <a:t>будинку</a:t>
            </a:r>
            <a:r>
              <a:rPr lang="ru-RU" sz="2400" b="1" i="1" dirty="0" smtClean="0"/>
              <a:t>, у </a:t>
            </a:r>
            <a:r>
              <a:rPr lang="ru-RU" sz="2400" b="1" i="1" dirty="0" err="1" smtClean="0"/>
              <a:t>ресторані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або</a:t>
            </a:r>
            <a:r>
              <a:rPr lang="ru-RU" sz="2400" b="1" i="1" dirty="0" smtClean="0"/>
              <a:t> при </a:t>
            </a:r>
            <a:r>
              <a:rPr lang="ru-RU" sz="2400" b="1" i="1" dirty="0" err="1" smtClean="0"/>
              <a:t>спілкуванні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зареєстровано</a:t>
            </a:r>
            <a:r>
              <a:rPr lang="ru-RU" sz="2400" b="1" i="1" dirty="0" smtClean="0"/>
              <a:t> не </a:t>
            </a:r>
            <a:r>
              <a:rPr lang="ru-RU" sz="2400" b="1" i="1" dirty="0" err="1" smtClean="0"/>
              <a:t>було</a:t>
            </a:r>
            <a:r>
              <a:rPr lang="ru-RU" sz="2400" b="1" i="1" dirty="0" smtClean="0"/>
              <a:t>.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4"/>
          <a:srcRect l="27000" r="33047"/>
          <a:stretch>
            <a:fillRect/>
          </a:stretch>
        </p:blipFill>
        <p:spPr bwMode="auto">
          <a:xfrm rot="20889529">
            <a:off x="165846" y="1516838"/>
            <a:ext cx="1037485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42976" y="428604"/>
            <a:ext cx="800102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A50021"/>
                </a:solidFill>
              </a:rPr>
              <a:t>Міф</a:t>
            </a:r>
            <a:r>
              <a:rPr lang="ru-RU" sz="3200" b="1" dirty="0" smtClean="0">
                <a:solidFill>
                  <a:srgbClr val="A50021"/>
                </a:solidFill>
              </a:rPr>
              <a:t> 10</a:t>
            </a:r>
            <a:r>
              <a:rPr lang="ru-RU" sz="2800" b="1" i="1" dirty="0" smtClean="0">
                <a:solidFill>
                  <a:srgbClr val="A50021"/>
                </a:solidFill>
              </a:rPr>
              <a:t/>
            </a:r>
            <a:br>
              <a:rPr lang="ru-RU" sz="2800" b="1" i="1" dirty="0" smtClean="0">
                <a:solidFill>
                  <a:srgbClr val="A50021"/>
                </a:solidFill>
              </a:rPr>
            </a:br>
            <a:r>
              <a:rPr lang="ru-RU" sz="2800" b="1" dirty="0" err="1" smtClean="0">
                <a:solidFill>
                  <a:srgbClr val="A50021"/>
                </a:solidFill>
              </a:rPr>
              <a:t>ВІЛ-інфекція</a:t>
            </a:r>
            <a:r>
              <a:rPr lang="ru-RU" sz="2800" b="1" dirty="0" smtClean="0">
                <a:solidFill>
                  <a:srgbClr val="A50021"/>
                </a:solidFill>
              </a:rPr>
              <a:t> – </a:t>
            </a:r>
            <a:r>
              <a:rPr lang="ru-RU" sz="2800" b="1" dirty="0" err="1" smtClean="0">
                <a:solidFill>
                  <a:srgbClr val="A50021"/>
                </a:solidFill>
              </a:rPr>
              <a:t>це</a:t>
            </a:r>
            <a:r>
              <a:rPr lang="ru-RU" sz="2800" b="1" dirty="0" smtClean="0">
                <a:solidFill>
                  <a:srgbClr val="A50021"/>
                </a:solidFill>
              </a:rPr>
              <a:t> </a:t>
            </a:r>
            <a:r>
              <a:rPr lang="ru-RU" sz="2800" b="1" dirty="0" err="1" smtClean="0">
                <a:solidFill>
                  <a:srgbClr val="A50021"/>
                </a:solidFill>
              </a:rPr>
              <a:t>смертельний</a:t>
            </a:r>
            <a:r>
              <a:rPr lang="ru-RU" sz="2800" b="1" dirty="0" smtClean="0">
                <a:solidFill>
                  <a:srgbClr val="A50021"/>
                </a:solidFill>
              </a:rPr>
              <a:t> </a:t>
            </a:r>
            <a:r>
              <a:rPr lang="ru-RU" sz="2800" b="1" dirty="0" err="1" smtClean="0">
                <a:solidFill>
                  <a:srgbClr val="A50021"/>
                </a:solidFill>
              </a:rPr>
              <a:t>вирок</a:t>
            </a:r>
            <a:r>
              <a:rPr lang="ru-RU" sz="2800" b="1" dirty="0" smtClean="0">
                <a:solidFill>
                  <a:srgbClr val="A50021"/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i="1" dirty="0" smtClean="0"/>
              <a:t>До сих </a:t>
            </a:r>
            <a:r>
              <a:rPr lang="ru-RU" sz="2800" b="1" i="1" dirty="0" err="1" smtClean="0"/>
              <a:t>пір</a:t>
            </a:r>
            <a:r>
              <a:rPr lang="ru-RU" sz="2800" b="1" i="1" dirty="0" smtClean="0"/>
              <a:t> не </a:t>
            </a:r>
            <a:r>
              <a:rPr lang="ru-RU" sz="2800" b="1" i="1" dirty="0" err="1" smtClean="0"/>
              <a:t>було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зафіксовано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жодного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випадку</a:t>
            </a:r>
            <a:r>
              <a:rPr lang="ru-RU" sz="2800" b="1" i="1" dirty="0" smtClean="0"/>
              <a:t> «</a:t>
            </a:r>
            <a:r>
              <a:rPr lang="ru-RU" sz="2800" b="1" i="1" dirty="0" err="1" smtClean="0"/>
              <a:t>вилікування</a:t>
            </a:r>
            <a:r>
              <a:rPr lang="ru-RU" sz="2800" b="1" i="1" dirty="0" smtClean="0"/>
              <a:t>» </a:t>
            </a:r>
            <a:r>
              <a:rPr lang="ru-RU" sz="2800" b="1" i="1" dirty="0" err="1" smtClean="0"/>
              <a:t>від</a:t>
            </a:r>
            <a:r>
              <a:rPr lang="ru-RU" sz="2800" b="1" i="1" dirty="0" smtClean="0"/>
              <a:t> ВІЛ. Але </a:t>
            </a:r>
            <a:r>
              <a:rPr lang="ru-RU" sz="2800" b="1" i="1" dirty="0" err="1" smtClean="0"/>
              <a:t>це</a:t>
            </a:r>
            <a:r>
              <a:rPr lang="ru-RU" sz="2800" b="1" i="1" dirty="0" smtClean="0"/>
              <a:t> не </a:t>
            </a:r>
            <a:r>
              <a:rPr lang="ru-RU" sz="2800" b="1" i="1" dirty="0" err="1" smtClean="0"/>
              <a:t>означає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що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ВІЛ-інфекцію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взагалі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можна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лікувати</a:t>
            </a:r>
            <a:r>
              <a:rPr lang="ru-RU" sz="2800" b="1" i="1" dirty="0" smtClean="0"/>
              <a:t>. З 1996 року </a:t>
            </a:r>
            <a:r>
              <a:rPr lang="ru-RU" sz="2800" b="1" i="1" dirty="0" err="1" smtClean="0"/>
              <a:t>існує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ефективний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засіб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лікування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ВІЛ-інфекції</a:t>
            </a:r>
            <a:r>
              <a:rPr lang="ru-RU" sz="2800" b="1" i="1" dirty="0" smtClean="0"/>
              <a:t> – </a:t>
            </a:r>
            <a:r>
              <a:rPr lang="ru-RU" sz="2800" b="1" i="1" dirty="0" err="1" smtClean="0"/>
              <a:t>комбінована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противірусна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терапія</a:t>
            </a:r>
            <a:r>
              <a:rPr lang="ru-RU" sz="2800" b="1" i="1" dirty="0" smtClean="0"/>
              <a:t>, яка </a:t>
            </a:r>
            <a:r>
              <a:rPr lang="ru-RU" sz="2800" b="1" i="1" dirty="0" err="1" smtClean="0"/>
              <a:t>пригнічує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розмноження</a:t>
            </a:r>
            <a:r>
              <a:rPr lang="ru-RU" sz="2800" b="1" i="1" dirty="0" smtClean="0"/>
              <a:t> ВІЛ в </a:t>
            </a:r>
            <a:r>
              <a:rPr lang="ru-RU" sz="2800" b="1" i="1" dirty="0" err="1" smtClean="0"/>
              <a:t>організмі</a:t>
            </a:r>
            <a:r>
              <a:rPr lang="ru-RU" sz="2800" b="1" i="1" dirty="0" smtClean="0"/>
              <a:t>. Мета </a:t>
            </a:r>
            <a:r>
              <a:rPr lang="ru-RU" sz="2800" b="1" i="1" dirty="0" err="1" smtClean="0"/>
              <a:t>терапії</a:t>
            </a:r>
            <a:r>
              <a:rPr lang="ru-RU" sz="2800" b="1" i="1" dirty="0" smtClean="0"/>
              <a:t> – </a:t>
            </a:r>
            <a:r>
              <a:rPr lang="ru-RU" sz="2800" b="1" i="1" dirty="0" err="1" smtClean="0"/>
              <a:t>зупинити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розвиток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ВІЛ-інфекції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й</a:t>
            </a:r>
            <a:r>
              <a:rPr lang="ru-RU" sz="2800" b="1" i="1" dirty="0" smtClean="0"/>
              <a:t> не </a:t>
            </a:r>
            <a:r>
              <a:rPr lang="ru-RU" sz="2800" b="1" i="1" dirty="0" err="1" smtClean="0"/>
              <a:t>допустити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щоб</a:t>
            </a:r>
            <a:r>
              <a:rPr lang="ru-RU" sz="2800" b="1" i="1" dirty="0" smtClean="0"/>
              <a:t> у </a:t>
            </a:r>
            <a:r>
              <a:rPr lang="ru-RU" sz="2800" b="1" i="1" dirty="0" err="1" smtClean="0"/>
              <a:t>людини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розвинувся</a:t>
            </a:r>
            <a:r>
              <a:rPr lang="ru-RU" sz="2800" b="1" i="1" dirty="0" smtClean="0"/>
              <a:t> СНІД. </a:t>
            </a:r>
            <a:r>
              <a:rPr lang="ru-RU" sz="2800" b="1" i="1" dirty="0" err="1" smtClean="0"/>
              <a:t>Терапію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проти</a:t>
            </a:r>
            <a:r>
              <a:rPr lang="ru-RU" sz="2800" b="1" i="1" dirty="0" smtClean="0"/>
              <a:t> ВІЛ </a:t>
            </a:r>
            <a:r>
              <a:rPr lang="ru-RU" sz="2800" b="1" i="1" dirty="0" err="1" smtClean="0"/>
              <a:t>потрібно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приймати</a:t>
            </a:r>
            <a:r>
              <a:rPr lang="ru-RU" sz="2800" b="1" i="1" dirty="0" smtClean="0"/>
              <a:t> ПОСТІЙНО. </a:t>
            </a:r>
            <a:br>
              <a:rPr lang="ru-RU" sz="2800" b="1" i="1" dirty="0" smtClean="0"/>
            </a:br>
            <a:endParaRPr lang="ru-RU" sz="28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2000232" y="428604"/>
            <a:ext cx="6858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1 грудня</a:t>
            </a:r>
            <a:r>
              <a:rPr lang="uk-UA" sz="3600" b="1" i="1" dirty="0" smtClean="0">
                <a:solidFill>
                  <a:srgbClr val="A50021"/>
                </a:solidFill>
              </a:rPr>
              <a:t>-Міжнародний день боротьби зі </a:t>
            </a:r>
            <a:r>
              <a:rPr lang="uk-UA" sz="3600" b="1" i="1" dirty="0" err="1" smtClean="0">
                <a:solidFill>
                  <a:srgbClr val="A50021"/>
                </a:solidFill>
              </a:rPr>
              <a:t>СНІДом</a:t>
            </a:r>
            <a:r>
              <a:rPr lang="uk-UA" sz="3600" b="1" i="1" dirty="0" smtClean="0">
                <a:solidFill>
                  <a:srgbClr val="A50021"/>
                </a:solidFill>
              </a:rPr>
              <a:t> і  толерантного відношення до ВІЛ-інфікованих</a:t>
            </a:r>
            <a:endParaRPr lang="ru-RU" sz="3600" b="1" i="1" dirty="0">
              <a:solidFill>
                <a:srgbClr val="A50021"/>
              </a:solidFill>
            </a:endParaRPr>
          </a:p>
        </p:txBody>
      </p:sp>
      <p:pic>
        <p:nvPicPr>
          <p:cNvPr id="10241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496699">
            <a:off x="744854" y="694932"/>
            <a:ext cx="1061744" cy="17240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71604" y="2714620"/>
            <a:ext cx="6858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Головна мета цього дня </a:t>
            </a:r>
            <a:r>
              <a:rPr lang="uk-UA" sz="3600" b="1" dirty="0" err="1" smtClean="0"/>
              <a:t>-звернути</a:t>
            </a:r>
            <a:r>
              <a:rPr lang="uk-UA" sz="3600" b="1" dirty="0" smtClean="0"/>
              <a:t> увагу міжнародної спільноти на проблему. Червона стрічка – символ солідарності з ВІЛ-позитивними людьми, та хворими на СНІД</a:t>
            </a:r>
            <a:endParaRPr lang="ru-RU" sz="3600" b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523004" y="731020"/>
            <a:ext cx="1037485" cy="1724025"/>
          </a:xfrm>
          <a:prstGeom prst="rect">
            <a:avLst/>
          </a:prstGeom>
          <a:noFill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50720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428604"/>
            <a:ext cx="735811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r>
              <a:rPr lang="ru-RU" sz="4800" b="1" dirty="0" smtClean="0">
                <a:solidFill>
                  <a:srgbClr val="A50021"/>
                </a:solidFill>
              </a:rPr>
              <a:t>        </a:t>
            </a:r>
            <a:r>
              <a:rPr lang="ru-RU" sz="4800" b="1" dirty="0" err="1" smtClean="0">
                <a:solidFill>
                  <a:srgbClr val="A50021"/>
                </a:solidFill>
              </a:rPr>
              <a:t>Головний</a:t>
            </a:r>
            <a:r>
              <a:rPr lang="ru-RU" sz="4800" b="1" dirty="0" smtClean="0">
                <a:solidFill>
                  <a:srgbClr val="A50021"/>
                </a:solidFill>
              </a:rPr>
              <a:t> </a:t>
            </a:r>
            <a:r>
              <a:rPr lang="ru-RU" sz="4800" b="1" dirty="0" err="1" smtClean="0">
                <a:solidFill>
                  <a:srgbClr val="A50021"/>
                </a:solidFill>
              </a:rPr>
              <a:t>міф</a:t>
            </a:r>
            <a:endParaRPr lang="ru-RU" sz="4800" b="1" dirty="0" smtClean="0">
              <a:solidFill>
                <a:srgbClr val="A50021"/>
              </a:solidFill>
            </a:endParaRPr>
          </a:p>
          <a:p>
            <a:pPr fontAlgn="base"/>
            <a:r>
              <a:rPr lang="uk-UA" sz="3200" b="1" i="1" dirty="0" smtClean="0">
                <a:solidFill>
                  <a:srgbClr val="A50021"/>
                </a:solidFill>
              </a:rPr>
              <a:t>Люди, носії ВІЛ-інфекції небезпечні для суспільства</a:t>
            </a:r>
          </a:p>
          <a:p>
            <a:pPr fontAlgn="base"/>
            <a:r>
              <a:rPr lang="uk-UA" sz="3200" b="1" i="1" dirty="0" smtClean="0"/>
              <a:t>Ні, якщо людина, яка є носієм ВІЛ-інфекції  приймає  спеціальні ліки, вона є  цілком безпечна для оточуючих.</a:t>
            </a:r>
            <a:endParaRPr lang="ru-RU" sz="3200" b="1" i="1" dirty="0" smtClean="0"/>
          </a:p>
          <a:p>
            <a:pPr fontAlgn="base"/>
            <a:endParaRPr lang="ru-RU" sz="4800" b="1" dirty="0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00100" y="2428868"/>
            <a:ext cx="700092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66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Дякую за увагу</a:t>
            </a:r>
            <a:endParaRPr kumimoji="0" lang="ru-RU" sz="66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523004" y="731020"/>
            <a:ext cx="1037485" cy="1724025"/>
          </a:xfrm>
          <a:prstGeom prst="rect">
            <a:avLst/>
          </a:prstGeom>
          <a:noFill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50720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428604"/>
            <a:ext cx="735811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r>
              <a:rPr lang="uk-UA" sz="2800" b="1" i="1" dirty="0" smtClean="0">
                <a:solidFill>
                  <a:srgbClr val="E8061C"/>
                </a:solidFill>
              </a:rPr>
              <a:t>Чим відрізняються ВІЛ  і СНІД?</a:t>
            </a:r>
            <a:endParaRPr lang="ru-RU" sz="2800" b="1" i="1" dirty="0" smtClean="0">
              <a:solidFill>
                <a:srgbClr val="E8061C"/>
              </a:solidFill>
            </a:endParaRPr>
          </a:p>
          <a:p>
            <a:pPr fontAlgn="base"/>
            <a:r>
              <a:rPr lang="ru-RU" sz="2800" b="1" i="1" dirty="0" smtClean="0"/>
              <a:t> </a:t>
            </a:r>
            <a:r>
              <a:rPr lang="ru-RU" sz="3200" b="1" i="1" dirty="0" smtClean="0">
                <a:solidFill>
                  <a:srgbClr val="CC00CC"/>
                </a:solidFill>
              </a:rPr>
              <a:t>ВІЛ </a:t>
            </a:r>
            <a:r>
              <a:rPr lang="ru-RU" sz="3200" b="1" i="1" dirty="0" smtClean="0"/>
              <a:t>— </a:t>
            </a:r>
            <a:r>
              <a:rPr lang="ru-RU" sz="3200" b="1" i="1" dirty="0" err="1" smtClean="0"/>
              <a:t>це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вірус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імунодефіциту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людини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що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поступово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знищує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клітини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імунної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системи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які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захищають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організм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від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інфекцій</a:t>
            </a:r>
            <a:r>
              <a:rPr lang="ru-RU" sz="3200" b="1" i="1" dirty="0" smtClean="0"/>
              <a:t>. </a:t>
            </a:r>
          </a:p>
          <a:p>
            <a:pPr fontAlgn="base"/>
            <a:r>
              <a:rPr lang="ru-RU" sz="3200" b="1" i="1" dirty="0" err="1" smtClean="0">
                <a:solidFill>
                  <a:srgbClr val="CC00CC"/>
                </a:solidFill>
              </a:rPr>
              <a:t>СНІД</a:t>
            </a:r>
            <a:r>
              <a:rPr lang="ru-RU" sz="3200" b="1" i="1" dirty="0" err="1" smtClean="0"/>
              <a:t>ом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називають</a:t>
            </a:r>
            <a:r>
              <a:rPr lang="ru-RU" sz="3200" b="1" i="1" dirty="0" smtClean="0"/>
              <a:t> синдром </a:t>
            </a:r>
            <a:r>
              <a:rPr lang="ru-RU" sz="3200" b="1" i="1" dirty="0" err="1" smtClean="0"/>
              <a:t>набутого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імунодефіциту</a:t>
            </a:r>
            <a:r>
              <a:rPr lang="ru-RU" sz="3200" b="1" i="1" dirty="0" smtClean="0"/>
              <a:t>: комплекс </a:t>
            </a:r>
            <a:r>
              <a:rPr lang="ru-RU" sz="3200" b="1" i="1" dirty="0" err="1" smtClean="0"/>
              <a:t>захворювань</a:t>
            </a:r>
            <a:r>
              <a:rPr lang="ru-RU" sz="3200" b="1" i="1" dirty="0" smtClean="0"/>
              <a:t>, </a:t>
            </a:r>
            <a:r>
              <a:rPr lang="ru-RU" sz="3200" b="1" i="1" dirty="0" err="1" smtClean="0"/>
              <a:t>які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виникають</a:t>
            </a:r>
            <a:r>
              <a:rPr lang="ru-RU" sz="3200" b="1" i="1" dirty="0" smtClean="0"/>
              <a:t> через </a:t>
            </a:r>
            <a:r>
              <a:rPr lang="ru-RU" sz="3200" b="1" i="1" dirty="0" err="1" smtClean="0"/>
              <a:t>руйнування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ВІЛ-інфекцією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імунної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системи</a:t>
            </a:r>
            <a:r>
              <a:rPr lang="ru-RU" sz="3200" b="1" i="1" dirty="0" smtClean="0"/>
              <a:t>. </a:t>
            </a: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1093624">
            <a:off x="406486" y="1211563"/>
            <a:ext cx="1061744" cy="1724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3042" y="571480"/>
            <a:ext cx="69294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Не </a:t>
            </a:r>
            <a:r>
              <a:rPr lang="ru-RU" sz="3600" b="1" i="1" dirty="0" err="1" smtClean="0"/>
              <a:t>дивлячись</a:t>
            </a:r>
            <a:r>
              <a:rPr lang="ru-RU" sz="3600" b="1" i="1" dirty="0" smtClean="0"/>
              <a:t> на </a:t>
            </a:r>
            <a:r>
              <a:rPr lang="ru-RU" sz="3600" b="1" i="1" dirty="0" err="1" smtClean="0"/>
              <a:t>доступність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інформації</a:t>
            </a:r>
            <a:r>
              <a:rPr lang="ru-RU" sz="3600" b="1" i="1" dirty="0" smtClean="0"/>
              <a:t> й </a:t>
            </a:r>
            <a:r>
              <a:rPr lang="ru-RU" sz="3600" b="1" i="1" dirty="0" err="1" smtClean="0"/>
              <a:t>начебто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загальну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проінформаваність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українці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досі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виявляється</a:t>
            </a:r>
            <a:r>
              <a:rPr lang="ru-RU" sz="3600" b="1" i="1" dirty="0" smtClean="0"/>
              <a:t> мало </a:t>
            </a:r>
            <a:r>
              <a:rPr lang="ru-RU" sz="3600" b="1" i="1" dirty="0" err="1" smtClean="0"/>
              <a:t>знають</a:t>
            </a:r>
            <a:r>
              <a:rPr lang="ru-RU" sz="3600" b="1" i="1" dirty="0" smtClean="0"/>
              <a:t> про ВІ</a:t>
            </a:r>
            <a:r>
              <a:rPr lang="uk-UA" sz="3600" b="1" i="1" dirty="0" smtClean="0"/>
              <a:t>Л</a:t>
            </a:r>
            <a:r>
              <a:rPr lang="ru-RU" sz="3600" b="1" i="1" dirty="0" smtClean="0"/>
              <a:t> та СНІД. </a:t>
            </a:r>
            <a:r>
              <a:rPr lang="ru-RU" sz="3600" b="1" i="1" dirty="0" err="1" smtClean="0"/>
              <a:t>Чимало</a:t>
            </a:r>
            <a:r>
              <a:rPr lang="ru-RU" sz="3600" b="1" i="1" dirty="0" smtClean="0"/>
              <a:t> людей </a:t>
            </a:r>
            <a:r>
              <a:rPr lang="ru-RU" sz="3600" b="1" i="1" dirty="0" err="1" smtClean="0"/>
              <a:t>щиро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вважають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що</a:t>
            </a:r>
            <a:r>
              <a:rPr lang="ru-RU" sz="3600" b="1" i="1" dirty="0" smtClean="0"/>
              <a:t> ВІЛ - </a:t>
            </a:r>
            <a:r>
              <a:rPr lang="ru-RU" sz="3600" b="1" i="1" dirty="0" err="1" smtClean="0"/>
              <a:t>передається</a:t>
            </a:r>
            <a:r>
              <a:rPr lang="ru-RU" sz="3600" b="1" i="1" dirty="0" smtClean="0"/>
              <a:t> через укус </a:t>
            </a:r>
            <a:r>
              <a:rPr lang="ru-RU" sz="3600" b="1" i="1" dirty="0" err="1" smtClean="0"/>
              <a:t>комарів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чи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рукостискання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496699">
            <a:off x="530541" y="552057"/>
            <a:ext cx="1061744" cy="17240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7356" y="500042"/>
            <a:ext cx="68580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/>
              <a:t>Досі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вірять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що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вірус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імунодефіциту</a:t>
            </a:r>
            <a:r>
              <a:rPr lang="ru-RU" sz="3600" b="1" i="1" dirty="0" smtClean="0"/>
              <a:t> - </a:t>
            </a:r>
            <a:r>
              <a:rPr lang="ru-RU" sz="3600" b="1" i="1" dirty="0" err="1" smtClean="0"/>
              <a:t>лише</a:t>
            </a:r>
            <a:r>
              <a:rPr lang="ru-RU" sz="3600" b="1" i="1" dirty="0" smtClean="0"/>
              <a:t> хвороба </a:t>
            </a:r>
            <a:r>
              <a:rPr lang="ru-RU" sz="3600" b="1" i="1" dirty="0" err="1" smtClean="0"/>
              <a:t>наркоманів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повій</a:t>
            </a:r>
            <a:r>
              <a:rPr lang="ru-RU" sz="3600" b="1" i="1" dirty="0" smtClean="0"/>
              <a:t>. </a:t>
            </a:r>
            <a:r>
              <a:rPr lang="ru-RU" sz="3600" b="1" i="1" dirty="0" err="1" smtClean="0"/>
              <a:t>Такі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пацієнти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справді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є</a:t>
            </a:r>
            <a:r>
              <a:rPr lang="ru-RU" sz="3600" b="1" i="1" dirty="0" smtClean="0"/>
              <a:t>.  Але вони </a:t>
            </a:r>
            <a:r>
              <a:rPr lang="ru-RU" sz="3600" b="1" i="1" dirty="0" err="1" smtClean="0"/>
              <a:t>складають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лише</a:t>
            </a:r>
            <a:r>
              <a:rPr lang="ru-RU" sz="3600" b="1" i="1" dirty="0" smtClean="0"/>
              <a:t> 22% людей</a:t>
            </a:r>
          </a:p>
          <a:p>
            <a:r>
              <a:rPr lang="ru-RU" sz="3600" b="1" i="1" dirty="0" err="1" smtClean="0"/>
              <a:t>хворих</a:t>
            </a:r>
            <a:r>
              <a:rPr lang="ru-RU" sz="3600" b="1" i="1" dirty="0" smtClean="0"/>
              <a:t> на ВІЛ/СНІД   </a:t>
            </a:r>
            <a:r>
              <a:rPr lang="ru-RU" sz="3600" b="1" i="1" dirty="0" err="1" smtClean="0"/>
              <a:t>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це</a:t>
            </a:r>
            <a:r>
              <a:rPr lang="ru-RU" sz="3600" b="1" i="1" dirty="0" smtClean="0"/>
              <a:t> при тому, </a:t>
            </a:r>
            <a:r>
              <a:rPr lang="ru-RU" sz="3600" b="1" i="1" dirty="0" err="1" smtClean="0"/>
              <a:t>що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Україна</a:t>
            </a:r>
            <a:r>
              <a:rPr lang="ru-RU" sz="3600" b="1" i="1" dirty="0" smtClean="0"/>
              <a:t> зараз </a:t>
            </a:r>
            <a:r>
              <a:rPr lang="ru-RU" sz="3600" b="1" i="1" dirty="0" err="1" smtClean="0"/>
              <a:t>європейський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лідер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із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поширення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цієї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хвороби</a:t>
            </a:r>
            <a:r>
              <a:rPr lang="ru-RU" sz="3600" b="1" i="1" dirty="0" smtClean="0"/>
              <a:t>. В </a:t>
            </a:r>
            <a:r>
              <a:rPr lang="ru-RU" sz="3600" b="1" i="1" dirty="0" err="1" smtClean="0"/>
              <a:t>Україні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живе</a:t>
            </a:r>
            <a:r>
              <a:rPr lang="ru-RU" sz="3600" b="1" i="1" dirty="0" smtClean="0"/>
              <a:t> 300 тис людей</a:t>
            </a:r>
          </a:p>
          <a:p>
            <a:r>
              <a:rPr lang="ru-RU" sz="3600" b="1" i="1" dirty="0" smtClean="0"/>
              <a:t> </a:t>
            </a:r>
            <a:r>
              <a:rPr lang="ru-RU" sz="3600" b="1" i="1" dirty="0" err="1" smtClean="0"/>
              <a:t>із</a:t>
            </a:r>
            <a:r>
              <a:rPr lang="ru-RU" sz="3600" b="1" i="1" dirty="0" smtClean="0"/>
              <a:t> ВІЛ.  </a:t>
            </a:r>
            <a:endParaRPr lang="ru-RU" sz="36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714480" y="428604"/>
            <a:ext cx="65722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Колись в </a:t>
            </a:r>
            <a:r>
              <a:rPr lang="ru-RU" sz="3600" b="1" i="1" dirty="0" err="1" smtClean="0"/>
              <a:t>інтернеті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серед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інших</a:t>
            </a:r>
            <a:r>
              <a:rPr lang="ru-RU" sz="3600" b="1" i="1" dirty="0" smtClean="0"/>
              <a:t> «</a:t>
            </a:r>
            <a:r>
              <a:rPr lang="ru-RU" sz="3600" b="1" i="1" dirty="0" err="1" smtClean="0"/>
              <a:t>страхіть</a:t>
            </a:r>
            <a:r>
              <a:rPr lang="ru-RU" sz="3600" b="1" i="1" dirty="0" smtClean="0"/>
              <a:t>» </a:t>
            </a:r>
            <a:r>
              <a:rPr lang="ru-RU" sz="3600" b="1" i="1" dirty="0" err="1" smtClean="0"/>
              <a:t>ширилася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інформація</a:t>
            </a:r>
            <a:r>
              <a:rPr lang="ru-RU" sz="3600" b="1" i="1" dirty="0" smtClean="0"/>
              <a:t> про </a:t>
            </a:r>
            <a:r>
              <a:rPr lang="ru-RU" sz="3600" b="1" i="1" dirty="0" err="1" smtClean="0"/>
              <a:t>ВІЛ-терор</a:t>
            </a:r>
            <a:r>
              <a:rPr lang="ru-RU" sz="3600" b="1" i="1" dirty="0" smtClean="0"/>
              <a:t> - </a:t>
            </a:r>
            <a:r>
              <a:rPr lang="ru-RU" sz="3600" b="1" i="1" dirty="0" err="1" smtClean="0"/>
              <a:t>навмисно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розкидані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інфіковані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шприци</a:t>
            </a:r>
            <a:r>
              <a:rPr lang="ru-RU" sz="3600" b="1" i="1" dirty="0" smtClean="0"/>
              <a:t>.</a:t>
            </a:r>
          </a:p>
          <a:p>
            <a:r>
              <a:rPr lang="ru-RU" sz="3600" b="1" i="1" dirty="0" err="1" smtClean="0"/>
              <a:t>Проте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це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міф</a:t>
            </a:r>
            <a:r>
              <a:rPr lang="ru-RU" sz="3600" b="1" i="1" dirty="0" smtClean="0"/>
              <a:t>! </a:t>
            </a:r>
            <a:r>
              <a:rPr lang="ru-RU" sz="3600" b="1" i="1" dirty="0" err="1" smtClean="0"/>
              <a:t>Заразитися</a:t>
            </a:r>
            <a:r>
              <a:rPr lang="ru-RU" sz="3600" b="1" i="1" dirty="0" smtClean="0"/>
              <a:t> ВІЛ, </a:t>
            </a:r>
            <a:r>
              <a:rPr lang="ru-RU" sz="3600" b="1" i="1" dirty="0" err="1" smtClean="0"/>
              <a:t>випадково</a:t>
            </a:r>
            <a:r>
              <a:rPr lang="ru-RU" sz="3600" b="1" i="1" dirty="0" smtClean="0"/>
              <a:t> вколовшись шприцом, </a:t>
            </a:r>
            <a:r>
              <a:rPr lang="ru-RU" sz="3600" b="1" i="1" dirty="0" err="1" smtClean="0"/>
              <a:t>малоймовірно</a:t>
            </a:r>
            <a:r>
              <a:rPr lang="ru-RU" sz="3600" b="1" i="1" dirty="0" smtClean="0"/>
              <a:t>.  </a:t>
            </a:r>
            <a:r>
              <a:rPr lang="ru-RU" sz="3600" b="1" i="1" dirty="0" err="1" smtClean="0"/>
              <a:t>Вірус</a:t>
            </a:r>
            <a:r>
              <a:rPr lang="ru-RU" sz="3600" b="1" i="1" dirty="0" smtClean="0"/>
              <a:t> - </a:t>
            </a:r>
            <a:r>
              <a:rPr lang="ru-RU" sz="3600" b="1" i="1" dirty="0" err="1" smtClean="0"/>
              <a:t>дуже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швидко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гине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1240503">
            <a:off x="444237" y="1193690"/>
            <a:ext cx="1061744" cy="1724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3108" y="642918"/>
            <a:ext cx="635798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/>
              <a:t>Натомість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можна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заразитися</a:t>
            </a:r>
            <a:r>
              <a:rPr lang="ru-RU" sz="3600" b="1" i="1" dirty="0" smtClean="0"/>
              <a:t> через "</a:t>
            </a:r>
            <a:r>
              <a:rPr lang="ru-RU" sz="3600" b="1" i="1" dirty="0" err="1" smtClean="0"/>
              <a:t>свіжу</a:t>
            </a:r>
            <a:r>
              <a:rPr lang="ru-RU" sz="3600" b="1" i="1" dirty="0" smtClean="0"/>
              <a:t> кров" </a:t>
            </a:r>
            <a:r>
              <a:rPr lang="ru-RU" sz="3600" b="1" i="1" dirty="0" err="1" smtClean="0"/>
              <a:t>під</a:t>
            </a:r>
            <a:r>
              <a:rPr lang="ru-RU" sz="3600" b="1" i="1" dirty="0" smtClean="0"/>
              <a:t> час </a:t>
            </a:r>
            <a:r>
              <a:rPr lang="ru-RU" sz="3600" b="1" i="1" dirty="0" err="1" smtClean="0"/>
              <a:t>операції</a:t>
            </a:r>
            <a:r>
              <a:rPr lang="ru-RU" sz="3600" b="1" i="1" dirty="0" smtClean="0"/>
              <a:t>. В стоматолога </a:t>
            </a:r>
            <a:r>
              <a:rPr lang="ru-RU" sz="3600" b="1" i="1" dirty="0" err="1" smtClean="0"/>
              <a:t>або</a:t>
            </a:r>
            <a:r>
              <a:rPr lang="ru-RU" sz="3600" b="1" i="1" dirty="0" smtClean="0"/>
              <a:t> у </a:t>
            </a:r>
            <a:r>
              <a:rPr lang="ru-RU" sz="3600" b="1" i="1" dirty="0" err="1" smtClean="0"/>
              <a:t>манікюрному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салоні</a:t>
            </a:r>
            <a:r>
              <a:rPr lang="ru-RU" sz="3600" b="1" i="1" dirty="0" smtClean="0"/>
              <a:t>.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А от </a:t>
            </a:r>
            <a:r>
              <a:rPr lang="ru-RU" sz="4000" b="1" dirty="0" err="1" smtClean="0">
                <a:solidFill>
                  <a:srgbClr val="C00000"/>
                </a:solidFill>
              </a:rPr>
              <a:t>найпоширеніший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</a:rPr>
              <a:t>спосіб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</a:rPr>
              <a:t>передачі</a:t>
            </a:r>
            <a:r>
              <a:rPr lang="ru-RU" sz="4000" b="1" dirty="0" smtClean="0">
                <a:solidFill>
                  <a:srgbClr val="C00000"/>
                </a:solidFill>
              </a:rPr>
              <a:t> - </a:t>
            </a:r>
            <a:r>
              <a:rPr lang="ru-RU" sz="4000" b="1" dirty="0" err="1" smtClean="0">
                <a:solidFill>
                  <a:srgbClr val="C00000"/>
                </a:solidFill>
              </a:rPr>
              <a:t>статевим</a:t>
            </a:r>
            <a:r>
              <a:rPr lang="ru-RU" sz="4000" b="1" dirty="0" smtClean="0">
                <a:solidFill>
                  <a:srgbClr val="C00000"/>
                </a:solidFill>
              </a:rPr>
              <a:t> шляхом.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665623" y="1590765"/>
            <a:ext cx="1061744" cy="1724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496699">
            <a:off x="530541" y="2195130"/>
            <a:ext cx="1061744" cy="17240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14546" y="1643050"/>
            <a:ext cx="6357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Чи все, про що пишуть в Інтернеті про ВІЛ правда ?</a:t>
            </a:r>
          </a:p>
          <a:p>
            <a:r>
              <a:rPr lang="uk-UA" sz="3200" b="1" i="1" dirty="0" smtClean="0"/>
              <a:t>Давайте спробуємо  розібратися що міф, а що правда про ВІЛ/СНІД.</a:t>
            </a:r>
            <a:endParaRPr lang="ru-RU" sz="3200" b="1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28926" y="1571612"/>
            <a:ext cx="5500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i="1" dirty="0" smtClean="0">
                <a:solidFill>
                  <a:srgbClr val="A50021"/>
                </a:solidFill>
              </a:rPr>
              <a:t>10 головних міфів про СНІД/ВІЛ</a:t>
            </a:r>
            <a:endParaRPr lang="ru-RU" sz="6600" b="1" i="1" dirty="0">
              <a:solidFill>
                <a:srgbClr val="A50021"/>
              </a:solidFill>
            </a:endParaRPr>
          </a:p>
        </p:txBody>
      </p:sp>
      <p:pic>
        <p:nvPicPr>
          <p:cNvPr id="4" name="Picture 1" descr="C:\Users\123\Desktop\download.jpg"/>
          <p:cNvPicPr>
            <a:picLocks noChangeAspect="1" noChangeArrowheads="1"/>
          </p:cNvPicPr>
          <p:nvPr/>
        </p:nvPicPr>
        <p:blipFill>
          <a:blip r:embed="rId3"/>
          <a:srcRect l="27000" r="33047"/>
          <a:stretch>
            <a:fillRect/>
          </a:stretch>
        </p:blipFill>
        <p:spPr bwMode="auto">
          <a:xfrm rot="20889529">
            <a:off x="822639" y="1923337"/>
            <a:ext cx="1610469" cy="26150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</TotalTime>
  <Words>326</Words>
  <Application>Microsoft Office PowerPoint</Application>
  <PresentationFormat>Экран (4:3)</PresentationFormat>
  <Paragraphs>45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Lenovo</cp:lastModifiedBy>
  <cp:revision>48</cp:revision>
  <dcterms:created xsi:type="dcterms:W3CDTF">2019-11-13T08:33:15Z</dcterms:created>
  <dcterms:modified xsi:type="dcterms:W3CDTF">2021-11-30T15:36:52Z</dcterms:modified>
</cp:coreProperties>
</file>