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notesMasterIdLst>
    <p:notesMasterId r:id="rId8"/>
  </p:notesMasterIdLst>
  <p:sldIdLst>
    <p:sldId id="256" r:id="rId3"/>
    <p:sldId id="1954" r:id="rId4"/>
    <p:sldId id="1955" r:id="rId5"/>
    <p:sldId id="1949" r:id="rId6"/>
    <p:sldId id="195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F71"/>
    <a:srgbClr val="90A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2520" autoAdjust="0"/>
  </p:normalViewPr>
  <p:slideViewPr>
    <p:cSldViewPr snapToGrid="0">
      <p:cViewPr varScale="1">
        <p:scale>
          <a:sx n="104" d="100"/>
          <a:sy n="104" d="100"/>
        </p:scale>
        <p:origin x="7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0.1126068565527384"/>
                  <c:y val="7.3345606659639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1923078929113488"/>
                  <c:y val="4.337593296354435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9487192860756589E-2"/>
                  <c:y val="-9.9371467087253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Бюджет</c:v>
                </c:pt>
                <c:pt idx="1">
                  <c:v>Контракт</c:v>
                </c:pt>
                <c:pt idx="2">
                  <c:v>Іноземці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219</c:v>
                </c:pt>
                <c:pt idx="1">
                  <c:v>548</c:v>
                </c:pt>
                <c:pt idx="2">
                  <c:v>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70"/>
        <c:holeSize val="5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4C551-2913-48DF-84F5-41950E6184F1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83F77-3942-4568-8927-8C0E8E2065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267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8620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06589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83719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4877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B8C27F-ABB0-EA7F-10B2-BDBEC5FE50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D894573-0600-971A-EFD8-A0A9AF7ACC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30EBDE2-1CEE-785F-A66D-87BE0A4F8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568F-FA66-4017-AFC9-4C19ABCCD2C3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D2744F9-A0A9-F786-6A89-563F8EE34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0B017CB-3C67-2572-913E-937EEC76E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B2B1-99F5-4586-904C-0E9665C3F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7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A383EA4-0368-50F9-0C2D-43773CFD6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EB28633-3368-6E74-E85B-9E7FE8646F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5BF578F-E8A7-2952-AFC8-D3A3C73D8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568F-FA66-4017-AFC9-4C19ABCCD2C3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B62220D-B78F-0993-89E9-99B778AA2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2E42EFE-11B3-1C2F-A6AB-50C402755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B2B1-99F5-4586-904C-0E9665C3F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784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42B1CC3F-E9EC-ECCE-EFB5-470B8FE0A6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69813EB-3FFE-17BC-B507-6BEE587BFA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FD96D12-50AD-4334-442C-74CDB7DE1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568F-FA66-4017-AFC9-4C19ABCCD2C3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CCDFA2B-9545-DD85-E68F-26CB2399B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7866FED-16B8-67DF-7D2C-59DA10B71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B2B1-99F5-4586-904C-0E9665C3F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963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45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6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5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4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4026-C8C2-4D55-B7E7-61CC9E11C4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3FB5-C5EC-47B6-9AE5-5405932FF87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031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4026-C8C2-4D55-B7E7-61CC9E11C4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3FB5-C5EC-47B6-9AE5-5405932FF87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9855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36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75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12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749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686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622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560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4971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4026-C8C2-4D55-B7E7-61CC9E11C4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3FB5-C5EC-47B6-9AE5-5405932FF87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631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4026-C8C2-4D55-B7E7-61CC9E11C4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3FB5-C5EC-47B6-9AE5-5405932FF87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394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363" indent="0">
              <a:buNone/>
              <a:defRPr sz="2667" b="1"/>
            </a:lvl2pPr>
            <a:lvl3pPr marL="1218750" indent="0">
              <a:buNone/>
              <a:defRPr sz="2400" b="1"/>
            </a:lvl3pPr>
            <a:lvl4pPr marL="1828120" indent="0">
              <a:buNone/>
              <a:defRPr sz="2133" b="1"/>
            </a:lvl4pPr>
            <a:lvl5pPr marL="2437498" indent="0">
              <a:buNone/>
              <a:defRPr sz="2133" b="1"/>
            </a:lvl5pPr>
            <a:lvl6pPr marL="3046860" indent="0">
              <a:buNone/>
              <a:defRPr sz="2133" b="1"/>
            </a:lvl6pPr>
            <a:lvl7pPr marL="3656223" indent="0">
              <a:buNone/>
              <a:defRPr sz="2133" b="1"/>
            </a:lvl7pPr>
            <a:lvl8pPr marL="4265600" indent="0">
              <a:buNone/>
              <a:defRPr sz="2133" b="1"/>
            </a:lvl8pPr>
            <a:lvl9pPr marL="4874971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88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363" indent="0">
              <a:buNone/>
              <a:defRPr sz="2667" b="1"/>
            </a:lvl2pPr>
            <a:lvl3pPr marL="1218750" indent="0">
              <a:buNone/>
              <a:defRPr sz="2400" b="1"/>
            </a:lvl3pPr>
            <a:lvl4pPr marL="1828120" indent="0">
              <a:buNone/>
              <a:defRPr sz="2133" b="1"/>
            </a:lvl4pPr>
            <a:lvl5pPr marL="2437498" indent="0">
              <a:buNone/>
              <a:defRPr sz="2133" b="1"/>
            </a:lvl5pPr>
            <a:lvl6pPr marL="3046860" indent="0">
              <a:buNone/>
              <a:defRPr sz="2133" b="1"/>
            </a:lvl6pPr>
            <a:lvl7pPr marL="3656223" indent="0">
              <a:buNone/>
              <a:defRPr sz="2133" b="1"/>
            </a:lvl7pPr>
            <a:lvl8pPr marL="4265600" indent="0">
              <a:buNone/>
              <a:defRPr sz="2133" b="1"/>
            </a:lvl8pPr>
            <a:lvl9pPr marL="4874971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88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4026-C8C2-4D55-B7E7-61CC9E11C4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3FB5-C5EC-47B6-9AE5-5405932FF87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967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4026-C8C2-4D55-B7E7-61CC9E11C4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3FB5-C5EC-47B6-9AE5-5405932FF87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8421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4026-C8C2-4D55-B7E7-61CC9E11C4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3FB5-C5EC-47B6-9AE5-5405932FF87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4238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64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363" indent="0">
              <a:buNone/>
              <a:defRPr sz="1600"/>
            </a:lvl2pPr>
            <a:lvl3pPr marL="1218750" indent="0">
              <a:buNone/>
              <a:defRPr sz="1333"/>
            </a:lvl3pPr>
            <a:lvl4pPr marL="1828120" indent="0">
              <a:buNone/>
              <a:defRPr sz="1200"/>
            </a:lvl4pPr>
            <a:lvl5pPr marL="2437498" indent="0">
              <a:buNone/>
              <a:defRPr sz="1200"/>
            </a:lvl5pPr>
            <a:lvl6pPr marL="3046860" indent="0">
              <a:buNone/>
              <a:defRPr sz="1200"/>
            </a:lvl6pPr>
            <a:lvl7pPr marL="3656223" indent="0">
              <a:buNone/>
              <a:defRPr sz="1200"/>
            </a:lvl7pPr>
            <a:lvl8pPr marL="4265600" indent="0">
              <a:buNone/>
              <a:defRPr sz="1200"/>
            </a:lvl8pPr>
            <a:lvl9pPr marL="4874971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4026-C8C2-4D55-B7E7-61CC9E11C4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3FB5-C5EC-47B6-9AE5-5405932FF87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31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474CE2F-7B73-BF76-0E9D-20EBAACD3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1D017EB-4260-80B1-F9B2-BC157D62A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14327B1-DB6E-7803-F4FA-2B7D8C716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568F-FA66-4017-AFC9-4C19ABCCD2C3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0C8B411-A632-EF49-BF60-8FFCF1135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68D5398-2AC4-A2EE-838A-F231EFE98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B2B1-99F5-4586-904C-0E9665C3F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2162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363" indent="0">
              <a:buNone/>
              <a:defRPr sz="3733"/>
            </a:lvl2pPr>
            <a:lvl3pPr marL="1218750" indent="0">
              <a:buNone/>
              <a:defRPr sz="3200"/>
            </a:lvl3pPr>
            <a:lvl4pPr marL="1828120" indent="0">
              <a:buNone/>
              <a:defRPr sz="2667"/>
            </a:lvl4pPr>
            <a:lvl5pPr marL="2437498" indent="0">
              <a:buNone/>
              <a:defRPr sz="2667"/>
            </a:lvl5pPr>
            <a:lvl6pPr marL="3046860" indent="0">
              <a:buNone/>
              <a:defRPr sz="2667"/>
            </a:lvl6pPr>
            <a:lvl7pPr marL="3656223" indent="0">
              <a:buNone/>
              <a:defRPr sz="2667"/>
            </a:lvl7pPr>
            <a:lvl8pPr marL="4265600" indent="0">
              <a:buNone/>
              <a:defRPr sz="2667"/>
            </a:lvl8pPr>
            <a:lvl9pPr marL="4874971" indent="0">
              <a:buNone/>
              <a:defRPr sz="2667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57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363" indent="0">
              <a:buNone/>
              <a:defRPr sz="1600"/>
            </a:lvl2pPr>
            <a:lvl3pPr marL="1218750" indent="0">
              <a:buNone/>
              <a:defRPr sz="1333"/>
            </a:lvl3pPr>
            <a:lvl4pPr marL="1828120" indent="0">
              <a:buNone/>
              <a:defRPr sz="1200"/>
            </a:lvl4pPr>
            <a:lvl5pPr marL="2437498" indent="0">
              <a:buNone/>
              <a:defRPr sz="1200"/>
            </a:lvl5pPr>
            <a:lvl6pPr marL="3046860" indent="0">
              <a:buNone/>
              <a:defRPr sz="1200"/>
            </a:lvl6pPr>
            <a:lvl7pPr marL="3656223" indent="0">
              <a:buNone/>
              <a:defRPr sz="1200"/>
            </a:lvl7pPr>
            <a:lvl8pPr marL="4265600" indent="0">
              <a:buNone/>
              <a:defRPr sz="1200"/>
            </a:lvl8pPr>
            <a:lvl9pPr marL="4874971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4026-C8C2-4D55-B7E7-61CC9E11C4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3FB5-C5EC-47B6-9AE5-5405932FF87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4358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4026-C8C2-4D55-B7E7-61CC9E11C4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3FB5-C5EC-47B6-9AE5-5405932FF87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4141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4026-C8C2-4D55-B7E7-61CC9E11C4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3FB5-C5EC-47B6-9AE5-5405932FF87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7201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335360" y="572144"/>
            <a:ext cx="11521280" cy="5929201"/>
          </a:xfrm>
          <a:custGeom>
            <a:avLst/>
            <a:gdLst/>
            <a:ahLst/>
            <a:cxnLst/>
            <a:rect l="0" t="0" r="0" b="0"/>
            <a:pathLst>
              <a:path w="344965" h="183798" extrusionOk="0">
                <a:moveTo>
                  <a:pt x="144041" y="38"/>
                </a:moveTo>
                <a:lnTo>
                  <a:pt x="0" y="0"/>
                </a:lnTo>
                <a:lnTo>
                  <a:pt x="0" y="183798"/>
                </a:lnTo>
                <a:lnTo>
                  <a:pt x="344965" y="183798"/>
                </a:lnTo>
                <a:lnTo>
                  <a:pt x="344965" y="0"/>
                </a:lnTo>
                <a:lnTo>
                  <a:pt x="202146" y="38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/>
            <a:headEnd type="none" w="lg" len="lg"/>
            <a:tailEnd type="none" w="lg" len="lg"/>
          </a:ln>
        </p:spPr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055163" y="932723"/>
            <a:ext cx="10081684" cy="374441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uk-UA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1055162" y="4870125"/>
            <a:ext cx="4848820" cy="1343184"/>
          </a:xfrm>
        </p:spPr>
        <p:txBody>
          <a:bodyPr wrap="square" lIns="0" tIns="0" rIns="0" bIns="0">
            <a:noAutofit/>
          </a:bodyPr>
          <a:lstStyle>
            <a:lvl1pPr>
              <a:buNone/>
              <a:defRPr>
                <a:solidFill>
                  <a:srgbClr val="FFC000"/>
                </a:solidFill>
                <a:latin typeface="+mn-lt"/>
              </a:defRPr>
            </a:lvl1pPr>
            <a:lvl2pPr>
              <a:buNone/>
              <a:defRPr>
                <a:solidFill>
                  <a:srgbClr val="FFC000"/>
                </a:solidFill>
                <a:latin typeface="+mn-lt"/>
              </a:defRPr>
            </a:lvl2pPr>
            <a:lvl3pPr>
              <a:defRPr>
                <a:solidFill>
                  <a:srgbClr val="FFC000"/>
                </a:solidFill>
                <a:latin typeface="+mn-lt"/>
              </a:defRPr>
            </a:lvl3pPr>
            <a:lvl4pPr>
              <a:defRPr>
                <a:solidFill>
                  <a:srgbClr val="FFC000"/>
                </a:solidFill>
                <a:latin typeface="+mn-lt"/>
              </a:defRPr>
            </a:lvl4pPr>
            <a:lvl5pPr>
              <a:defRPr>
                <a:solidFill>
                  <a:srgbClr val="FFC000"/>
                </a:solidFill>
                <a:latin typeface="+mn-lt"/>
              </a:defRPr>
            </a:lvl5pPr>
          </a:lstStyle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uk-UA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6288027" y="4870125"/>
            <a:ext cx="4848820" cy="1343184"/>
          </a:xfrm>
        </p:spPr>
        <p:txBody>
          <a:bodyPr wrap="square" lIns="0" tIns="0" rIns="0" bIns="0">
            <a:noAutofit/>
          </a:bodyPr>
          <a:lstStyle>
            <a:lvl1pPr>
              <a:buNone/>
              <a:defRPr>
                <a:solidFill>
                  <a:srgbClr val="FFC000"/>
                </a:solidFill>
                <a:latin typeface="+mn-lt"/>
              </a:defRPr>
            </a:lvl1pPr>
            <a:lvl2pPr>
              <a:buNone/>
              <a:defRPr>
                <a:solidFill>
                  <a:srgbClr val="FFC000"/>
                </a:solidFill>
                <a:latin typeface="+mn-lt"/>
              </a:defRPr>
            </a:lvl2pPr>
            <a:lvl3pPr>
              <a:defRPr>
                <a:solidFill>
                  <a:srgbClr val="FFC000"/>
                </a:solidFill>
                <a:latin typeface="+mn-lt"/>
              </a:defRPr>
            </a:lvl3pPr>
            <a:lvl4pPr>
              <a:defRPr>
                <a:solidFill>
                  <a:srgbClr val="FFC000"/>
                </a:solidFill>
                <a:latin typeface="+mn-lt"/>
              </a:defRPr>
            </a:lvl4pPr>
            <a:lvl5pPr>
              <a:defRPr>
                <a:solidFill>
                  <a:srgbClr val="FFC000"/>
                </a:solidFill>
                <a:latin typeface="+mn-lt"/>
              </a:defRPr>
            </a:lvl5pPr>
          </a:lstStyle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05951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9215922-7978-B934-1309-4FE909713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A3294D7-A26A-AE1E-6F02-EE235E5DF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80759A9-AC9F-E58F-3831-65F063B13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568F-FA66-4017-AFC9-4C19ABCCD2C3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A0743D6-BDFB-D7A0-783E-10754C18E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8F6BD91-8941-425C-90C1-3BA0F0E2B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B2B1-99F5-4586-904C-0E9665C3F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864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31B07C2-D1C8-A968-00E0-AE39BEFB0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EF495F9-627F-585D-9155-DDD9811FAB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2BEE3FA-566A-A0D8-E172-2993976D3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64FCD67-1BAE-C19B-6908-D76C697EF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568F-FA66-4017-AFC9-4C19ABCCD2C3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34A227E-E9F6-F1AF-AD31-8513E56ED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3C3BB89-BCB4-EFD7-024E-7103E8616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B2B1-99F5-4586-904C-0E9665C3F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280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EC2F847-A1AF-3428-918C-B052D4F5B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1E85D7D-A775-2E08-1313-5FE1B8EBC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5241060-8327-C3BC-2510-3F82EA0AB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5B8AFE45-F00C-1B32-DFB6-D36C7116A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76521C3A-DB95-909C-D103-CC60A5C2CE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78471AF-E5DB-EB20-00A1-376EF3E5B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568F-FA66-4017-AFC9-4C19ABCCD2C3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8F03DA7-2A44-ECF0-67E9-913E7B4E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3F4A8F4-1EF7-2960-B865-65EA0D3D9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B2B1-99F5-4586-904C-0E9665C3F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506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AB30A1-54F3-9CB3-A7C9-44009697D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A115CE6-C5F6-E833-DB2E-91FD01855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568F-FA66-4017-AFC9-4C19ABCCD2C3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85E735B3-48DE-54A7-6F50-3CEB7604D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3765B9B-613E-5EB2-0ECF-3DF5462F4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B2B1-99F5-4586-904C-0E9665C3F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71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41EB766F-F56B-2C3D-E5FF-AE14CE982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568F-FA66-4017-AFC9-4C19ABCCD2C3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ABCDF846-9EBD-F17B-5999-85A3DE7CA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B0D9504B-E371-48A3-64FF-5E862980F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B2B1-99F5-4586-904C-0E9665C3F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657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84E2F2-0E9A-8A4A-72D7-F92F85B6E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A53758F-7311-69DF-F6A7-4D8797B35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09CE94D-2C4E-FB15-97C1-E13722967D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2D8937D-A72B-DCA4-7BB6-0D9C73840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568F-FA66-4017-AFC9-4C19ABCCD2C3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8BE12BB-2B70-93D2-BE3D-F75FD4320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0D45F1E-D8F6-5E61-F2C7-44B990E85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B2B1-99F5-4586-904C-0E9665C3F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806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D86AF6-2ADE-0D82-59E1-FDD1DD17F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7F077905-A603-D806-8C1B-4E5AC6F782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43C9F2C-5FD9-0B9D-A5BA-3EF3F606A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F412820-ABEE-9ED9-B70D-A63409D52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568F-FA66-4017-AFC9-4C19ABCCD2C3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891D9FC-2FFD-9331-574F-73E8B5083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E590AEF-F0D9-2219-8C66-CC04201CA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B2B1-99F5-4586-904C-0E9665C3F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565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2156BD-47A6-3E9D-9B0E-4820A0CA6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73D2CA7-0B56-2D56-ED00-11E6407B6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F67D067-504E-4D6D-5311-15306EA7A1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C568F-FA66-4017-AFC9-4C19ABCCD2C3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162FC9B-FBB0-8148-AC31-CB80452A07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2F6038B-B3BB-DEDB-31A5-163995821A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CB2B1-99F5-4586-904C-0E9665C3F4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755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12" tIns="45706" rIns="91412" bIns="45706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12" tIns="45706" rIns="91412" bIns="45706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12" tIns="45706" rIns="91412" bIns="45706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84026-C8C2-4D55-B7E7-61CC9E11C42E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/>
              <a:t>29.09.2022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12" tIns="45706" rIns="91412" bIns="45706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12" tIns="45706" rIns="91412" bIns="45706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03FB5-C5EC-47B6-9AE5-5405932FF872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800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121875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023" indent="-457023" algn="l" defTabSz="121875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238" indent="-380860" algn="l" defTabSz="121875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431" indent="-304680" algn="l" defTabSz="121875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800" indent="-304680" algn="l" defTabSz="121875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2178" indent="-304680" algn="l" defTabSz="121875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1540" indent="-304680" algn="l" defTabSz="121875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0920" indent="-304680" algn="l" defTabSz="121875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0290" indent="-304680" algn="l" defTabSz="121875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79660" indent="-304680" algn="l" defTabSz="121875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363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750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20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498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6860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223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600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4971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25CC73F-F37B-4596-5D49-8D1845FAB7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08A67772-3874-35A1-78DC-8811F25FB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5074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5074920"/>
            <a:ext cx="12179808" cy="1783080"/>
          </a:xfrm>
          <a:prstGeom prst="rect">
            <a:avLst/>
          </a:prstGeom>
          <a:solidFill>
            <a:srgbClr val="90A7D3"/>
          </a:solidFill>
          <a:ln>
            <a:solidFill>
              <a:srgbClr val="90A7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Прямоугольник 3"/>
          <p:cNvSpPr/>
          <p:nvPr/>
        </p:nvSpPr>
        <p:spPr>
          <a:xfrm>
            <a:off x="482600" y="4919133"/>
            <a:ext cx="11303000" cy="16933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TextBox 4"/>
          <p:cNvSpPr txBox="1"/>
          <p:nvPr/>
        </p:nvSpPr>
        <p:spPr>
          <a:xfrm>
            <a:off x="863600" y="5240896"/>
            <a:ext cx="1071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rgbClr val="433F71"/>
                </a:solidFill>
              </a:rPr>
              <a:t>РЕЗУЛЬТАТИ НАБОРУ СТУДЕНТІВ НА НАВЧАННЯ У 2022 РОЦІ</a:t>
            </a:r>
            <a:endParaRPr lang="en-US" sz="3200" b="1" dirty="0" smtClean="0">
              <a:solidFill>
                <a:srgbClr val="433F71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433F71"/>
                </a:solidFill>
              </a:rPr>
              <a:t>З УРАХУВАННЯМ ДОДАТКОВОГО НАБОРУ</a:t>
            </a:r>
            <a:endParaRPr lang="uk-UA" sz="3200" b="1" dirty="0">
              <a:solidFill>
                <a:srgbClr val="433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71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623392" y="164637"/>
            <a:ext cx="1384312" cy="848760"/>
          </a:xfrm>
          <a:prstGeom prst="rect">
            <a:avLst/>
          </a:prstGeom>
          <a:solidFill>
            <a:schemeClr val="bg1"/>
          </a:solidFill>
          <a:ln w="666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859" tIns="60929" rIns="121859" bIns="60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19170"/>
            <a:endParaRPr lang="uk-UA" sz="1867" kern="0">
              <a:solidFill>
                <a:srgbClr val="FFFFFF"/>
              </a:solidFill>
              <a:latin typeface="Calibri"/>
              <a:sym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6ECCAB65-4712-BCCD-EEFA-05A549CF47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744011"/>
              </p:ext>
            </p:extLst>
          </p:nvPr>
        </p:nvGraphicFramePr>
        <p:xfrm>
          <a:off x="59267" y="27709"/>
          <a:ext cx="12049607" cy="6788722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72297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8881"/>
                <a:gridCol w="20109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3638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uk-UA" sz="2800" u="none" strike="noStrike" kern="1200" dirty="0"/>
                        <a:t>Спеціальність</a:t>
                      </a:r>
                      <a:endParaRPr kumimoji="0" lang="uk-UA" sz="2800" b="1" u="none" strike="noStrike" kern="1200" dirty="0">
                        <a:solidFill>
                          <a:schemeClr val="lt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2800" b="1" u="none" strike="noStrike" kern="1200" dirty="0" smtClean="0">
                          <a:solidFill>
                            <a:schemeClr val="lt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Ф</a:t>
                      </a:r>
                      <a:r>
                        <a:rPr kumimoji="0" lang="uk-UA" sz="2800" b="1" u="none" strike="noStrike" kern="1200" dirty="0" smtClean="0">
                          <a:solidFill>
                            <a:schemeClr val="lt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і</a:t>
                      </a:r>
                      <a:r>
                        <a:rPr kumimoji="0" lang="ru-RU" sz="2800" b="1" u="none" strike="noStrike" kern="1200" dirty="0" err="1" smtClean="0">
                          <a:solidFill>
                            <a:schemeClr val="lt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нансування</a:t>
                      </a:r>
                      <a:endParaRPr kumimoji="0" lang="uk-UA" sz="2800" b="1" u="none" strike="noStrike" kern="1200" dirty="0">
                        <a:solidFill>
                          <a:schemeClr val="lt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uk-UA" sz="2800" u="none" strike="noStrike" kern="1200" dirty="0" smtClean="0"/>
                        <a:t>Всього</a:t>
                      </a:r>
                      <a:endParaRPr kumimoji="0" lang="uk-UA" sz="2800" b="1" u="none" strike="noStrike" kern="1200" dirty="0">
                        <a:solidFill>
                          <a:schemeClr val="lt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1657">
                <a:tc rowSpan="2">
                  <a:txBody>
                    <a:bodyPr/>
                    <a:lstStyle/>
                    <a:p>
                      <a:pPr algn="l" fontAlgn="b"/>
                      <a:r>
                        <a:rPr lang="uk-UA" sz="2800" u="none" strike="noStrike" dirty="0">
                          <a:effectLst/>
                        </a:rPr>
                        <a:t>  </a:t>
                      </a:r>
                      <a:r>
                        <a:rPr lang="uk-UA" sz="2800" b="1" u="none" strike="noStrike" dirty="0">
                          <a:effectLst/>
                        </a:rPr>
                        <a:t>Медицина</a:t>
                      </a:r>
                      <a:r>
                        <a:rPr lang="uk-UA" sz="2800" u="none" strike="noStrike" dirty="0">
                          <a:effectLst/>
                        </a:rPr>
                        <a:t> (</a:t>
                      </a:r>
                      <a:r>
                        <a:rPr lang="uk-UA" sz="2800" u="none" strike="noStrike" dirty="0"/>
                        <a:t>магістр, </a:t>
                      </a:r>
                      <a:r>
                        <a:rPr lang="uk-UA" sz="2800" u="none" strike="noStrike" dirty="0">
                          <a:effectLst/>
                        </a:rPr>
                        <a:t>1 курс)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 smtClean="0">
                          <a:effectLst/>
                        </a:rPr>
                        <a:t>бюджет – 195</a:t>
                      </a:r>
                      <a:endParaRPr lang="uk-UA" sz="28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uk-UA" sz="2800" b="1" u="none" strike="noStrike" dirty="0" smtClean="0">
                          <a:effectLst/>
                        </a:rPr>
                        <a:t>32</a:t>
                      </a:r>
                      <a:r>
                        <a:rPr lang="en-US" sz="2800" b="1" u="none" strike="noStrike" dirty="0" smtClean="0">
                          <a:effectLst/>
                        </a:rPr>
                        <a:t>9</a:t>
                      </a:r>
                      <a:endParaRPr lang="uk-UA" sz="28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1657">
                <a:tc vMerge="1">
                  <a:txBody>
                    <a:bodyPr/>
                    <a:lstStyle/>
                    <a:p>
                      <a:pPr algn="l" fontAlgn="b"/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12187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u="none" strike="noStrike" dirty="0" smtClean="0">
                          <a:effectLst/>
                        </a:rPr>
                        <a:t>контракт – </a:t>
                      </a:r>
                      <a:r>
                        <a:rPr lang="uk-UA" sz="2800" u="none" strike="noStrike" dirty="0" smtClean="0">
                          <a:effectLst/>
                        </a:rPr>
                        <a:t>13</a:t>
                      </a:r>
                      <a:r>
                        <a:rPr lang="en-US" sz="2800" u="none" strike="noStrike" dirty="0" smtClean="0">
                          <a:effectLst/>
                        </a:rPr>
                        <a:t>4</a:t>
                      </a:r>
                      <a:endParaRPr lang="uk-UA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uk-UA" sz="28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53638">
                <a:tc>
                  <a:txBody>
                    <a:bodyPr/>
                    <a:lstStyle/>
                    <a:p>
                      <a:pPr algn="l" fontAlgn="b"/>
                      <a:r>
                        <a:rPr lang="uk-UA" sz="2800" u="none" strike="noStrike" dirty="0">
                          <a:effectLst/>
                        </a:rPr>
                        <a:t>  </a:t>
                      </a:r>
                      <a:r>
                        <a:rPr lang="uk-UA" sz="2800" b="1" u="none" strike="noStrike" dirty="0">
                          <a:effectLst/>
                        </a:rPr>
                        <a:t>Медицина</a:t>
                      </a:r>
                      <a:r>
                        <a:rPr lang="uk-UA" sz="2800" u="none" strike="noStrike" dirty="0">
                          <a:effectLst/>
                        </a:rPr>
                        <a:t> (</a:t>
                      </a:r>
                      <a:r>
                        <a:rPr lang="uk-UA" sz="2800" u="none" strike="noStrike" dirty="0"/>
                        <a:t>магістр, </a:t>
                      </a:r>
                      <a:r>
                        <a:rPr lang="uk-UA" sz="2800" u="none" strike="noStrike" dirty="0">
                          <a:effectLst/>
                        </a:rPr>
                        <a:t>2 курс)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u="none" strike="noStrike" dirty="0" smtClean="0">
                          <a:effectLst/>
                        </a:rPr>
                        <a:t>контракт</a:t>
                      </a:r>
                      <a:endParaRPr lang="ru-RU" sz="2800" b="1" i="0" u="none" strike="noStrike" kern="1200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strike="noStrike" kern="1200" dirty="0" smtClean="0">
                          <a:effectLst/>
                        </a:rPr>
                        <a:t>42</a:t>
                      </a:r>
                      <a:endParaRPr lang="ru-RU" sz="2800" b="1" i="0" u="none" strike="noStrike" kern="1200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1657">
                <a:tc rowSpan="2">
                  <a:txBody>
                    <a:bodyPr/>
                    <a:lstStyle/>
                    <a:p>
                      <a:pPr algn="l" fontAlgn="b"/>
                      <a:r>
                        <a:rPr lang="uk-UA" sz="2800" u="none" strike="noStrike" dirty="0">
                          <a:effectLst/>
                        </a:rPr>
                        <a:t>  </a:t>
                      </a:r>
                      <a:r>
                        <a:rPr lang="uk-UA" sz="2800" b="1" u="none" strike="noStrike" dirty="0">
                          <a:effectLst/>
                        </a:rPr>
                        <a:t>Стоматологія</a:t>
                      </a:r>
                      <a:r>
                        <a:rPr lang="uk-UA" sz="2800" u="none" strike="noStrike" dirty="0">
                          <a:effectLst/>
                        </a:rPr>
                        <a:t>  (</a:t>
                      </a:r>
                      <a:r>
                        <a:rPr lang="uk-UA" sz="2800" u="none" strike="noStrike" dirty="0"/>
                        <a:t>магістр, </a:t>
                      </a:r>
                      <a:r>
                        <a:rPr lang="uk-UA" sz="2800" u="none" strike="noStrike" dirty="0">
                          <a:effectLst/>
                        </a:rPr>
                        <a:t>1 курс)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u="none" strike="noStrike" dirty="0" smtClean="0">
                          <a:effectLst/>
                        </a:rPr>
                        <a:t>бюджет </a:t>
                      </a:r>
                      <a:r>
                        <a:rPr lang="ru-RU" sz="2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- 5</a:t>
                      </a:r>
                      <a:endParaRPr lang="ru-RU" sz="2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800" b="1" u="none" strike="noStrike" kern="1200" dirty="0" smtClean="0">
                          <a:effectLst/>
                        </a:rPr>
                        <a:t>80</a:t>
                      </a:r>
                      <a:endParaRPr lang="ru-RU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1657">
                <a:tc vMerge="1">
                  <a:txBody>
                    <a:bodyPr/>
                    <a:lstStyle/>
                    <a:p>
                      <a:pPr algn="l" fontAlgn="b"/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u="none" strike="noStrike" dirty="0" smtClean="0">
                          <a:effectLst/>
                        </a:rPr>
                        <a:t>контракт</a:t>
                      </a:r>
                      <a:r>
                        <a:rPr lang="ru-RU" sz="2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- 75</a:t>
                      </a:r>
                      <a:endParaRPr lang="ru-RU" sz="2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pPr algn="ctr"/>
                      <a:endParaRPr lang="ru-RU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453638">
                <a:tc>
                  <a:txBody>
                    <a:bodyPr/>
                    <a:lstStyle/>
                    <a:p>
                      <a:pPr algn="l" fontAlgn="b"/>
                      <a:r>
                        <a:rPr lang="uk-UA" sz="2800" u="none" strike="noStrike" dirty="0">
                          <a:effectLst/>
                        </a:rPr>
                        <a:t>  </a:t>
                      </a:r>
                      <a:r>
                        <a:rPr lang="uk-UA" sz="2800" b="1" u="none" strike="noStrike" dirty="0">
                          <a:effectLst/>
                        </a:rPr>
                        <a:t>Стоматологія</a:t>
                      </a:r>
                      <a:r>
                        <a:rPr lang="uk-UA" sz="2800" u="none" strike="noStrike" dirty="0">
                          <a:effectLst/>
                        </a:rPr>
                        <a:t>  (</a:t>
                      </a:r>
                      <a:r>
                        <a:rPr lang="uk-UA" sz="2800" u="none" strike="noStrike" dirty="0"/>
                        <a:t>магістр, </a:t>
                      </a:r>
                      <a:r>
                        <a:rPr lang="uk-UA" sz="2800" u="none" strike="noStrike" dirty="0">
                          <a:effectLst/>
                        </a:rPr>
                        <a:t>2 курс)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u="none" strike="noStrike" dirty="0" smtClean="0">
                          <a:effectLst/>
                        </a:rPr>
                        <a:t>контракт</a:t>
                      </a:r>
                      <a:endParaRPr lang="ru-RU" sz="2800" b="0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strike="noStrike" kern="1200" dirty="0">
                          <a:effectLst/>
                        </a:rPr>
                        <a:t>23</a:t>
                      </a:r>
                      <a:endParaRPr lang="ru-RU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891111599"/>
                  </a:ext>
                </a:extLst>
              </a:tr>
              <a:tr h="451657">
                <a:tc rowSpan="2">
                  <a:txBody>
                    <a:bodyPr/>
                    <a:lstStyle/>
                    <a:p>
                      <a:pPr algn="l" fontAlgn="b"/>
                      <a:r>
                        <a:rPr lang="uk-UA" sz="2800" u="none" strike="noStrike" dirty="0">
                          <a:effectLst/>
                        </a:rPr>
                        <a:t>  </a:t>
                      </a:r>
                      <a:r>
                        <a:rPr lang="uk-UA" sz="2800" b="1" u="none" strike="noStrike" dirty="0">
                          <a:effectLst/>
                        </a:rPr>
                        <a:t>Медична психологія </a:t>
                      </a:r>
                      <a:r>
                        <a:rPr lang="uk-UA" sz="2800" u="none" strike="noStrike" dirty="0">
                          <a:effectLst/>
                        </a:rPr>
                        <a:t>(</a:t>
                      </a:r>
                      <a:r>
                        <a:rPr lang="uk-UA" sz="2800" u="none" strike="noStrike" dirty="0"/>
                        <a:t>магістр, </a:t>
                      </a:r>
                      <a:r>
                        <a:rPr lang="uk-UA" sz="2800" u="none" strike="noStrike" dirty="0">
                          <a:effectLst/>
                        </a:rPr>
                        <a:t>1 курс)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 smtClean="0">
                          <a:effectLst/>
                        </a:rPr>
                        <a:t>бюджет – 9</a:t>
                      </a:r>
                      <a:endParaRPr lang="uk-UA" sz="28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800" b="1" u="none" strike="noStrike" kern="1200" dirty="0" smtClean="0">
                          <a:effectLst/>
                        </a:rPr>
                        <a:t>23</a:t>
                      </a:r>
                      <a:endParaRPr lang="ru-RU" sz="2800" b="1" i="0" u="none" strike="noStrike" kern="1200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739228902"/>
                  </a:ext>
                </a:extLst>
              </a:tr>
              <a:tr h="451657">
                <a:tc vMerge="1">
                  <a:txBody>
                    <a:bodyPr/>
                    <a:lstStyle/>
                    <a:p>
                      <a:pPr algn="l" fontAlgn="b"/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12187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u="none" strike="noStrike" dirty="0" smtClean="0">
                          <a:effectLst/>
                        </a:rPr>
                        <a:t>контракт</a:t>
                      </a:r>
                      <a:r>
                        <a:rPr lang="ru-RU" sz="2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- 14</a:t>
                      </a: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pPr algn="ctr"/>
                      <a:endParaRPr lang="ru-RU" sz="2800" b="1" i="0" u="none" strike="noStrike" kern="1200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453638">
                <a:tc>
                  <a:txBody>
                    <a:bodyPr/>
                    <a:lstStyle/>
                    <a:p>
                      <a:pPr marL="0" marR="0" lvl="0" indent="0" algn="l" defTabSz="12187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u="none" strike="noStrike" dirty="0">
                          <a:effectLst/>
                        </a:rPr>
                        <a:t>  </a:t>
                      </a:r>
                      <a:r>
                        <a:rPr lang="uk-UA" sz="2800" b="1" u="none" strike="noStrike" dirty="0">
                          <a:effectLst/>
                        </a:rPr>
                        <a:t>Медична психологія </a:t>
                      </a:r>
                      <a:r>
                        <a:rPr lang="uk-UA" sz="2800" u="none" strike="noStrike" dirty="0">
                          <a:effectLst/>
                        </a:rPr>
                        <a:t>(</a:t>
                      </a:r>
                      <a:r>
                        <a:rPr lang="uk-UA" sz="2800" u="none" strike="noStrike" dirty="0"/>
                        <a:t>магістр, </a:t>
                      </a:r>
                      <a:r>
                        <a:rPr lang="uk-UA" sz="2800" u="none" strike="noStrike" dirty="0">
                          <a:effectLst/>
                        </a:rPr>
                        <a:t>2 курс)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u="none" strike="noStrike" dirty="0" smtClean="0">
                          <a:effectLst/>
                        </a:rPr>
                        <a:t>контракт</a:t>
                      </a:r>
                      <a:endParaRPr lang="ru-RU" sz="2800" b="0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strike="noStrike" kern="1200" dirty="0">
                          <a:effectLst/>
                        </a:rPr>
                        <a:t>2</a:t>
                      </a:r>
                      <a:endParaRPr lang="ru-RU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907468260"/>
                  </a:ext>
                </a:extLst>
              </a:tr>
              <a:tr h="451657">
                <a:tc rowSpan="2">
                  <a:txBody>
                    <a:bodyPr/>
                    <a:lstStyle/>
                    <a:p>
                      <a:pPr algn="l" fontAlgn="b"/>
                      <a:r>
                        <a:rPr lang="uk-UA" sz="2800" u="none" strike="noStrike" dirty="0"/>
                        <a:t>  </a:t>
                      </a:r>
                      <a:r>
                        <a:rPr lang="uk-UA" sz="2800" b="1" u="none" strike="noStrike" dirty="0"/>
                        <a:t>Фармація</a:t>
                      </a:r>
                      <a:r>
                        <a:rPr lang="uk-UA" sz="2800" u="none" strike="noStrike" dirty="0"/>
                        <a:t> (магістр, 1 курс, денна)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u="none" strike="noStrike" dirty="0" smtClean="0">
                          <a:effectLst/>
                        </a:rPr>
                        <a:t>бюджет </a:t>
                      </a:r>
                      <a:r>
                        <a:rPr lang="ru-RU" sz="2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- 10</a:t>
                      </a:r>
                      <a:endParaRPr lang="ru-RU" sz="2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800" b="1" u="none" strike="noStrike" kern="1200" dirty="0" smtClean="0">
                          <a:effectLst/>
                        </a:rPr>
                        <a:t>47</a:t>
                      </a:r>
                      <a:endParaRPr lang="ru-RU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1657">
                <a:tc vMerge="1">
                  <a:txBody>
                    <a:bodyPr/>
                    <a:lstStyle/>
                    <a:p>
                      <a:pPr algn="l" fontAlgn="b"/>
                      <a:endParaRPr lang="ru-RU" sz="28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u="none" strike="noStrike" dirty="0" smtClean="0">
                          <a:effectLst/>
                        </a:rPr>
                        <a:t>контракт</a:t>
                      </a:r>
                      <a:r>
                        <a:rPr lang="ru-RU" sz="2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- 37</a:t>
                      </a:r>
                      <a:endParaRPr lang="ru-RU" sz="2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pPr algn="ctr"/>
                      <a:endParaRPr lang="ru-RU" sz="2800" b="0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453638">
                <a:tc>
                  <a:txBody>
                    <a:bodyPr/>
                    <a:lstStyle/>
                    <a:p>
                      <a:pPr algn="l" fontAlgn="b"/>
                      <a:r>
                        <a:rPr lang="uk-UA" sz="2800" u="none" strike="noStrike" dirty="0"/>
                        <a:t>  </a:t>
                      </a:r>
                      <a:r>
                        <a:rPr lang="uk-UA" sz="2800" b="1" u="none" strike="noStrike" dirty="0"/>
                        <a:t>Фармація</a:t>
                      </a:r>
                      <a:r>
                        <a:rPr lang="uk-UA" sz="2800" u="none" strike="noStrike" dirty="0"/>
                        <a:t> (магістр, 1</a:t>
                      </a:r>
                      <a:r>
                        <a:rPr lang="uk-UA" sz="2800" u="none" strike="noStrike" baseline="0" dirty="0"/>
                        <a:t> курс,</a:t>
                      </a:r>
                      <a:r>
                        <a:rPr lang="uk-UA" sz="2800" u="none" strike="noStrike" dirty="0"/>
                        <a:t> заочна)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u="none" strike="noStrike" dirty="0" smtClean="0">
                          <a:effectLst/>
                        </a:rPr>
                        <a:t>контракт</a:t>
                      </a:r>
                      <a:endParaRPr lang="ru-RU" sz="2800" b="0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strike="noStrike" kern="1200" dirty="0">
                          <a:effectLst/>
                        </a:rPr>
                        <a:t>15</a:t>
                      </a:r>
                      <a:endParaRPr lang="ru-RU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53638">
                <a:tc>
                  <a:txBody>
                    <a:bodyPr/>
                    <a:lstStyle/>
                    <a:p>
                      <a:pPr algn="l" fontAlgn="b"/>
                      <a:r>
                        <a:rPr lang="uk-UA" sz="2800" u="none" strike="noStrike" dirty="0"/>
                        <a:t>  </a:t>
                      </a:r>
                      <a:r>
                        <a:rPr lang="uk-UA" sz="2800" b="1" u="none" strike="noStrike" dirty="0"/>
                        <a:t>Фармація</a:t>
                      </a:r>
                      <a:r>
                        <a:rPr lang="uk-UA" sz="2800" u="none" strike="noStrike" dirty="0"/>
                        <a:t> (магістр, </a:t>
                      </a:r>
                      <a:r>
                        <a:rPr lang="en-US" sz="2800" u="none" strike="noStrike" dirty="0"/>
                        <a:t>2</a:t>
                      </a:r>
                      <a:r>
                        <a:rPr lang="uk-UA" sz="2800" u="none" strike="noStrike" dirty="0"/>
                        <a:t> курс, денна)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u="none" strike="noStrike" dirty="0" smtClean="0">
                          <a:effectLst/>
                        </a:rPr>
                        <a:t>контракт</a:t>
                      </a:r>
                      <a:endParaRPr lang="ru-RU" sz="2800" b="0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strike="noStrike" kern="1200" dirty="0">
                          <a:effectLst/>
                        </a:rPr>
                        <a:t>3</a:t>
                      </a:r>
                      <a:endParaRPr lang="ru-RU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53638">
                <a:tc>
                  <a:txBody>
                    <a:bodyPr/>
                    <a:lstStyle/>
                    <a:p>
                      <a:pPr algn="l" fontAlgn="b"/>
                      <a:r>
                        <a:rPr lang="uk-UA" sz="2800" u="none" strike="noStrike" dirty="0"/>
                        <a:t>  </a:t>
                      </a:r>
                      <a:r>
                        <a:rPr lang="uk-UA" sz="2800" b="1" u="none" strike="noStrike" dirty="0"/>
                        <a:t>Фармація</a:t>
                      </a:r>
                      <a:r>
                        <a:rPr lang="uk-UA" sz="2800" u="none" strike="noStrike" dirty="0"/>
                        <a:t> (магістр, 2</a:t>
                      </a:r>
                      <a:r>
                        <a:rPr lang="uk-UA" sz="2800" u="none" strike="noStrike" baseline="0" dirty="0"/>
                        <a:t> курс,</a:t>
                      </a:r>
                      <a:r>
                        <a:rPr lang="uk-UA" sz="2800" u="none" strike="noStrike" dirty="0"/>
                        <a:t> заочна)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u="none" strike="noStrike" dirty="0" smtClean="0">
                          <a:effectLst/>
                        </a:rPr>
                        <a:t>контракт</a:t>
                      </a:r>
                      <a:endParaRPr lang="ru-RU" sz="2800" b="1" i="0" u="none" strike="noStrike" kern="1200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strike="noStrike" kern="1200" dirty="0">
                          <a:effectLst/>
                        </a:rPr>
                        <a:t>62</a:t>
                      </a:r>
                      <a:endParaRPr lang="ru-RU" sz="2800" b="1" i="0" u="none" strike="noStrike" kern="1200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540826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48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623392" y="164637"/>
            <a:ext cx="1384312" cy="848760"/>
          </a:xfrm>
          <a:prstGeom prst="rect">
            <a:avLst/>
          </a:prstGeom>
          <a:solidFill>
            <a:schemeClr val="bg1"/>
          </a:solidFill>
          <a:ln w="666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859" tIns="60929" rIns="121859" bIns="60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19170"/>
            <a:endParaRPr lang="uk-UA" sz="1867" kern="0">
              <a:solidFill>
                <a:srgbClr val="FFFFFF"/>
              </a:solidFill>
              <a:latin typeface="Calibri"/>
              <a:sym typeface="Arial"/>
            </a:endParaRPr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xmlns="" id="{FBDA5D29-5DAA-4465-BED9-264F052C3D2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413" y="260653"/>
            <a:ext cx="650296" cy="629975"/>
          </a:xfrm>
          <a:prstGeom prst="rect">
            <a:avLst/>
          </a:prstGeom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5F86C87A-6B54-AE62-0379-A9D2746A16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740865"/>
              </p:ext>
            </p:extLst>
          </p:nvPr>
        </p:nvGraphicFramePr>
        <p:xfrm>
          <a:off x="101601" y="55419"/>
          <a:ext cx="12007273" cy="6720402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78139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67709"/>
                <a:gridCol w="16256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63141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2400" u="none" strike="noStrike" kern="1200" dirty="0" err="1"/>
                        <a:t>Спеціальність</a:t>
                      </a:r>
                      <a:endParaRPr kumimoji="0" lang="ru-RU" sz="2400" b="1" u="none" strike="noStrike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2800" b="1" u="none" strike="noStrike" kern="1200" dirty="0" smtClean="0">
                          <a:solidFill>
                            <a:schemeClr val="lt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Ф</a:t>
                      </a:r>
                      <a:r>
                        <a:rPr kumimoji="0" lang="uk-UA" sz="2800" b="1" u="none" strike="noStrike" kern="1200" dirty="0" smtClean="0">
                          <a:solidFill>
                            <a:schemeClr val="lt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і</a:t>
                      </a:r>
                      <a:r>
                        <a:rPr kumimoji="0" lang="ru-RU" sz="2800" b="1" u="none" strike="noStrike" kern="1200" dirty="0" err="1" smtClean="0">
                          <a:solidFill>
                            <a:schemeClr val="lt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нансування</a:t>
                      </a:r>
                      <a:endParaRPr kumimoji="0" lang="uk-UA" sz="2800" b="1" u="none" strike="noStrike" kern="1200" dirty="0">
                        <a:solidFill>
                          <a:schemeClr val="lt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uk-UA" sz="2800" u="none" strike="noStrike" kern="1200" dirty="0" smtClean="0"/>
                        <a:t>Всього</a:t>
                      </a:r>
                      <a:endParaRPr kumimoji="0" lang="uk-UA" sz="2800" b="1" u="none" strike="noStrike" kern="1200" dirty="0">
                        <a:solidFill>
                          <a:schemeClr val="lt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9751">
                <a:tc>
                  <a:txBody>
                    <a:bodyPr/>
                    <a:lstStyle/>
                    <a:p>
                      <a:pPr algn="l" fontAlgn="b"/>
                      <a:r>
                        <a:rPr lang="uk-UA" sz="2800" b="1" u="none" strike="noStrike" dirty="0" smtClean="0">
                          <a:effectLst/>
                        </a:rPr>
                        <a:t>Медсестринство</a:t>
                      </a:r>
                      <a:r>
                        <a:rPr lang="uk-UA" sz="2800" u="none" strike="noStrike" dirty="0" smtClean="0">
                          <a:effectLst/>
                        </a:rPr>
                        <a:t> </a:t>
                      </a:r>
                      <a:r>
                        <a:rPr lang="uk-UA" sz="2800" u="none" strike="noStrike" dirty="0">
                          <a:effectLst/>
                        </a:rPr>
                        <a:t>(магістр)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u="none" strike="noStrike" dirty="0" smtClean="0">
                          <a:effectLst/>
                        </a:rPr>
                        <a:t>контракт</a:t>
                      </a:r>
                      <a:endParaRPr lang="ru-RU" sz="2800" b="0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strike="noStrike" kern="1200" dirty="0">
                          <a:effectLst/>
                        </a:rPr>
                        <a:t>2</a:t>
                      </a:r>
                      <a:endParaRPr lang="ru-RU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559751">
                <a:tc>
                  <a:txBody>
                    <a:bodyPr/>
                    <a:lstStyle/>
                    <a:p>
                      <a:pPr algn="l" fontAlgn="b"/>
                      <a:r>
                        <a:rPr lang="uk-UA" sz="2800" b="1" u="none" strike="noStrike" dirty="0" err="1">
                          <a:effectLst/>
                        </a:rPr>
                        <a:t>Медсестринство</a:t>
                      </a:r>
                      <a:r>
                        <a:rPr lang="uk-UA" sz="2800" u="none" strike="noStrike" dirty="0">
                          <a:effectLst/>
                        </a:rPr>
                        <a:t> (бакалавр)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u="none" strike="noStrike" dirty="0" smtClean="0">
                          <a:effectLst/>
                        </a:rPr>
                        <a:t>контракт</a:t>
                      </a:r>
                      <a:endParaRPr lang="ru-RU" sz="2800" b="0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strike="noStrike" kern="1200" dirty="0" smtClean="0">
                          <a:effectLst/>
                        </a:rPr>
                        <a:t>10</a:t>
                      </a:r>
                      <a:endParaRPr lang="ru-RU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9751">
                <a:tc>
                  <a:txBody>
                    <a:bodyPr/>
                    <a:lstStyle/>
                    <a:p>
                      <a:pPr algn="l" fontAlgn="b"/>
                      <a:r>
                        <a:rPr lang="uk-UA" sz="2800" b="1" u="none" strike="noStrike" dirty="0" err="1">
                          <a:effectLst/>
                        </a:rPr>
                        <a:t>Медсестринство</a:t>
                      </a:r>
                      <a:r>
                        <a:rPr lang="uk-UA" sz="2800" u="none" strike="noStrike" dirty="0">
                          <a:effectLst/>
                        </a:rPr>
                        <a:t> (ФМБ) 11 класів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u="none" strike="noStrike" dirty="0" smtClean="0">
                          <a:effectLst/>
                        </a:rPr>
                        <a:t>контракт</a:t>
                      </a:r>
                      <a:endParaRPr lang="ru-RU" sz="2800" b="1" i="0" u="none" strike="noStrike" kern="1200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strike="noStrike" kern="1200" dirty="0">
                          <a:effectLst/>
                        </a:rPr>
                        <a:t>13</a:t>
                      </a:r>
                      <a:endParaRPr lang="ru-RU" sz="2800" b="1" i="0" u="none" strike="noStrike" kern="1200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9751">
                <a:tc>
                  <a:txBody>
                    <a:bodyPr/>
                    <a:lstStyle/>
                    <a:p>
                      <a:pPr algn="l" fontAlgn="b"/>
                      <a:r>
                        <a:rPr lang="uk-UA" sz="2800" b="1" u="none" strike="noStrike" dirty="0" err="1">
                          <a:effectLst/>
                        </a:rPr>
                        <a:t>Медсестринство</a:t>
                      </a:r>
                      <a:r>
                        <a:rPr lang="uk-UA" sz="2800" u="none" strike="noStrike" dirty="0">
                          <a:effectLst/>
                        </a:rPr>
                        <a:t> (ФМБ) 9 класів 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u="none" strike="noStrike" dirty="0" smtClean="0">
                          <a:effectLst/>
                        </a:rPr>
                        <a:t>контракт</a:t>
                      </a:r>
                      <a:endParaRPr lang="ru-RU" sz="2800" b="0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strike="noStrike" kern="1200" dirty="0">
                          <a:effectLst/>
                        </a:rPr>
                        <a:t>9</a:t>
                      </a:r>
                      <a:endParaRPr lang="ru-RU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9751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u="none" strike="noStrike" dirty="0">
                          <a:effectLst/>
                        </a:rPr>
                        <a:t>Стоматологія</a:t>
                      </a:r>
                      <a:r>
                        <a:rPr lang="uk-UA" sz="2800" u="none" strike="noStrike" dirty="0">
                          <a:effectLst/>
                        </a:rPr>
                        <a:t>  (молодший бакалавр)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u="none" strike="noStrike" dirty="0" smtClean="0">
                          <a:effectLst/>
                        </a:rPr>
                        <a:t>контракт</a:t>
                      </a:r>
                      <a:endParaRPr lang="ru-RU" sz="2800" b="1" i="0" u="none" strike="noStrike" kern="1200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strike="noStrike" kern="1200" dirty="0">
                          <a:effectLst/>
                        </a:rPr>
                        <a:t>9</a:t>
                      </a:r>
                      <a:endParaRPr lang="ru-RU" sz="2800" b="1" i="0" u="none" strike="noStrike" kern="1200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975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u="none" strike="noStrike" kern="1200" baseline="0" dirty="0"/>
                        <a:t>Фармація</a:t>
                      </a:r>
                      <a:r>
                        <a:rPr lang="uk-UA" sz="2800" u="none" strike="noStrike" kern="1200" baseline="0" dirty="0"/>
                        <a:t> (</a:t>
                      </a:r>
                      <a:r>
                        <a:rPr lang="uk-UA" sz="2800" u="none" strike="noStrike" kern="1200" baseline="0" dirty="0" err="1"/>
                        <a:t>мол.бакалавр</a:t>
                      </a:r>
                      <a:r>
                        <a:rPr lang="uk-UA" sz="2800" u="none" strike="noStrike" kern="1200" baseline="0" dirty="0"/>
                        <a:t>, денна) 11 класів</a:t>
                      </a:r>
                      <a:endParaRPr lang="uk-UA" sz="2800" u="none" strike="noStrike" kern="1200" baseline="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u="none" strike="noStrike" dirty="0" smtClean="0">
                          <a:effectLst/>
                        </a:rPr>
                        <a:t>контракт</a:t>
                      </a:r>
                      <a:endParaRPr lang="ru-RU" sz="2800" b="1" i="0" u="none" strike="noStrike" kern="1200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strike="noStrike" kern="1200" dirty="0">
                          <a:effectLst/>
                        </a:rPr>
                        <a:t>30</a:t>
                      </a:r>
                      <a:endParaRPr lang="ru-RU" sz="2800" b="1" i="0" u="none" strike="noStrike" kern="1200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97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u="none" strike="noStrike" kern="1200" baseline="0" dirty="0"/>
                        <a:t>Фармація</a:t>
                      </a:r>
                      <a:r>
                        <a:rPr lang="uk-UA" sz="2800" u="none" strike="noStrike" kern="1200" baseline="0" dirty="0"/>
                        <a:t> (</a:t>
                      </a:r>
                      <a:r>
                        <a:rPr lang="uk-UA" sz="2800" u="none" strike="noStrike" kern="1200" baseline="0" dirty="0" err="1"/>
                        <a:t>мол.бакалавр</a:t>
                      </a:r>
                      <a:r>
                        <a:rPr lang="uk-UA" sz="2800" u="none" strike="noStrike" kern="1200" baseline="0" dirty="0"/>
                        <a:t>, заочна) 11 класів</a:t>
                      </a:r>
                      <a:endParaRPr lang="uk-UA" sz="2800" u="none" strike="noStrike" kern="1200" baseline="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u="none" strike="noStrike" dirty="0" smtClean="0">
                          <a:effectLst/>
                        </a:rPr>
                        <a:t>контракт</a:t>
                      </a:r>
                      <a:endParaRPr lang="ru-RU" sz="2800" b="0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strike="noStrike" kern="1200" dirty="0">
                          <a:effectLst/>
                        </a:rPr>
                        <a:t>10</a:t>
                      </a:r>
                      <a:endParaRPr lang="ru-RU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887686828"/>
                  </a:ext>
                </a:extLst>
              </a:tr>
              <a:tr h="55975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u="none" strike="noStrike" kern="1200" baseline="0" dirty="0"/>
                        <a:t>Фармація</a:t>
                      </a:r>
                      <a:r>
                        <a:rPr lang="uk-UA" sz="2800" u="none" strike="noStrike" kern="1200" baseline="0" dirty="0"/>
                        <a:t> (ФМБ, денна) 11 класів</a:t>
                      </a:r>
                      <a:endParaRPr lang="ru-RU" sz="2800" u="none" strike="noStrike" kern="1200" baseline="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u="none" strike="noStrike" dirty="0" smtClean="0">
                          <a:effectLst/>
                        </a:rPr>
                        <a:t>контракт</a:t>
                      </a:r>
                      <a:endParaRPr lang="ru-RU" sz="2800" b="0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strike="noStrike" kern="1200" dirty="0">
                          <a:effectLst/>
                        </a:rPr>
                        <a:t>9</a:t>
                      </a:r>
                      <a:endParaRPr lang="ru-RU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594268023"/>
                  </a:ext>
                </a:extLst>
              </a:tr>
              <a:tr h="55975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u="none" strike="noStrike" kern="1200" baseline="0" dirty="0"/>
                        <a:t>Фармація</a:t>
                      </a:r>
                      <a:r>
                        <a:rPr lang="uk-UA" sz="2800" u="none" strike="noStrike" kern="1200" baseline="0" dirty="0"/>
                        <a:t> (ФМБ, заочна) 11 класів</a:t>
                      </a:r>
                      <a:endParaRPr lang="ru-RU" sz="2800" u="none" strike="noStrike" kern="1200" baseline="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u="none" strike="noStrike" dirty="0" smtClean="0">
                          <a:effectLst/>
                        </a:rPr>
                        <a:t>контракт</a:t>
                      </a:r>
                      <a:endParaRPr lang="ru-RU" sz="2800" b="0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strike="noStrike" kern="1200" dirty="0">
                          <a:effectLst/>
                        </a:rPr>
                        <a:t>10</a:t>
                      </a:r>
                      <a:endParaRPr lang="ru-RU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41516715"/>
                  </a:ext>
                </a:extLst>
              </a:tr>
              <a:tr h="55975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u="none" strike="noStrike" kern="1200" baseline="0" dirty="0"/>
                        <a:t>Фармація</a:t>
                      </a:r>
                      <a:r>
                        <a:rPr lang="uk-UA" sz="2800" u="none" strike="noStrike" kern="1200" baseline="0" dirty="0"/>
                        <a:t> (ФМБ, денна) 9 класів</a:t>
                      </a:r>
                      <a:endParaRPr lang="ru-RU" sz="2800" u="none" strike="noStrike" kern="1200" baseline="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u="none" strike="noStrike" dirty="0" smtClean="0">
                          <a:effectLst/>
                        </a:rPr>
                        <a:t>контракт</a:t>
                      </a:r>
                      <a:endParaRPr lang="ru-RU" sz="2800" b="0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strike="noStrike" kern="1200" dirty="0">
                          <a:effectLst/>
                        </a:rPr>
                        <a:t>39</a:t>
                      </a:r>
                      <a:endParaRPr lang="ru-RU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5975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u="none" strike="noStrike" kern="1200" baseline="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Медицина</a:t>
                      </a:r>
                      <a:r>
                        <a:rPr lang="ru-RU" sz="2800" u="none" strike="noStrike" kern="1200" baseline="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2800" u="none" strike="noStrike" kern="1200" baseline="0" dirty="0" err="1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магістр</a:t>
                      </a:r>
                      <a:r>
                        <a:rPr lang="ru-RU" sz="2800" u="none" strike="noStrike" kern="1200" baseline="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) </a:t>
                      </a:r>
                      <a:r>
                        <a:rPr lang="ru-RU" sz="2800" u="none" strike="noStrike" kern="1200" baseline="0" dirty="0" err="1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іноземці</a:t>
                      </a:r>
                      <a:r>
                        <a:rPr lang="ru-RU" sz="2800" u="none" strike="noStrike" kern="1200" baseline="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2800" u="none" strike="noStrike" kern="1200" baseline="0" dirty="0" err="1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весняний</a:t>
                      </a:r>
                      <a:r>
                        <a:rPr lang="ru-RU" sz="2800" u="none" strike="noStrike" kern="1200" baseline="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u="none" strike="noStrike" kern="1200" baseline="0" dirty="0" err="1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набір</a:t>
                      </a:r>
                      <a:endParaRPr lang="ru-RU" sz="2800" u="none" strike="noStrike" kern="1200" baseline="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u="none" strike="noStrike" dirty="0" smtClean="0">
                          <a:effectLst/>
                        </a:rPr>
                        <a:t>контракт</a:t>
                      </a:r>
                      <a:endParaRPr lang="ru-RU" sz="2800" b="0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82</a:t>
                      </a:r>
                      <a:endParaRPr lang="ru-RU" sz="2800" b="1" i="0" u="none" strike="noStrike" kern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96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623392" y="164637"/>
            <a:ext cx="1384312" cy="848760"/>
          </a:xfrm>
          <a:prstGeom prst="rect">
            <a:avLst/>
          </a:prstGeom>
          <a:solidFill>
            <a:schemeClr val="bg1"/>
          </a:solidFill>
          <a:ln w="666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859" tIns="60929" rIns="121859" bIns="60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19170"/>
            <a:endParaRPr lang="uk-UA" sz="1867" kern="0">
              <a:solidFill>
                <a:srgbClr val="FFFFFF"/>
              </a:solidFill>
              <a:latin typeface="Calibri"/>
              <a:sym typeface="Arial"/>
            </a:endParaRPr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xmlns="" id="{FBDA5D29-5DAA-4465-BED9-264F052C3D2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413" y="260653"/>
            <a:ext cx="650296" cy="629975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xmlns="" id="{B414B413-C1F2-94AC-4013-45D6186E9B80}"/>
              </a:ext>
            </a:extLst>
          </p:cNvPr>
          <p:cNvSpPr txBox="1">
            <a:spLocks/>
          </p:cNvSpPr>
          <p:nvPr/>
        </p:nvSpPr>
        <p:spPr>
          <a:xfrm>
            <a:off x="1657731" y="267339"/>
            <a:ext cx="5860669" cy="643356"/>
          </a:xfrm>
          <a:prstGeom prst="rect">
            <a:avLst/>
          </a:prstGeom>
          <a:solidFill>
            <a:schemeClr val="bg1"/>
          </a:solidFill>
        </p:spPr>
        <p:txBody>
          <a:bodyPr lIns="121883" tIns="60941" rIns="121883" bIns="60941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1219170">
              <a:lnSpc>
                <a:spcPts val="4267"/>
              </a:lnSpc>
            </a:pPr>
            <a:r>
              <a:rPr lang="ru-RU" sz="3400" b="1" spc="67" dirty="0" smtClean="0">
                <a:solidFill>
                  <a:srgbClr val="3A81BA"/>
                </a:solidFill>
                <a:latin typeface="Calibri"/>
                <a:cs typeface="Arial" panose="020B0604020202020204" pitchFamily="34" charset="0"/>
              </a:rPr>
              <a:t>ЗАРАХОВАНО у 2022 </a:t>
            </a:r>
            <a:r>
              <a:rPr lang="ru-RU" sz="3400" b="1" spc="67" dirty="0" err="1" smtClean="0">
                <a:solidFill>
                  <a:srgbClr val="3A81BA"/>
                </a:solidFill>
                <a:latin typeface="Calibri"/>
                <a:cs typeface="Arial" panose="020B0604020202020204" pitchFamily="34" charset="0"/>
              </a:rPr>
              <a:t>році</a:t>
            </a:r>
            <a:endParaRPr lang="ru-RU" sz="3400" b="1" spc="67" dirty="0">
              <a:solidFill>
                <a:srgbClr val="3A81BA"/>
              </a:solidFill>
              <a:latin typeface="Calibri"/>
              <a:cs typeface="Arial" panose="020B0604020202020204" pitchFamily="34" charset="0"/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273974111"/>
              </p:ext>
            </p:extLst>
          </p:nvPr>
        </p:nvGraphicFramePr>
        <p:xfrm>
          <a:off x="815414" y="589016"/>
          <a:ext cx="10354032" cy="6195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41476" y="3077498"/>
            <a:ext cx="1848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rgbClr val="002060"/>
                </a:solidFill>
              </a:rPr>
              <a:t>контракт</a:t>
            </a:r>
            <a:endParaRPr lang="uk-UA" sz="3200" b="1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753651" y="1558415"/>
            <a:ext cx="1848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rgbClr val="002060"/>
                </a:solidFill>
              </a:rPr>
              <a:t>іноземці</a:t>
            </a:r>
            <a:endParaRPr lang="uk-UA" sz="3200" b="1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505819" y="4729318"/>
            <a:ext cx="1848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rgbClr val="002060"/>
                </a:solidFill>
              </a:rPr>
              <a:t>бюджет</a:t>
            </a:r>
            <a:endParaRPr lang="uk-UA" sz="3200" b="1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63200" y="3108275"/>
            <a:ext cx="165871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b="1" dirty="0" smtClean="0">
                <a:solidFill>
                  <a:srgbClr val="002060"/>
                </a:solidFill>
              </a:rPr>
              <a:t>84</a:t>
            </a:r>
            <a:r>
              <a:rPr lang="en-US" sz="6600" b="1" dirty="0" smtClean="0">
                <a:solidFill>
                  <a:srgbClr val="002060"/>
                </a:solidFill>
              </a:rPr>
              <a:t>9</a:t>
            </a:r>
            <a:endParaRPr lang="uk-UA" sz="6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02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>
            <a:extLst>
              <a:ext uri="{FF2B5EF4-FFF2-40B4-BE49-F238E27FC236}">
                <a16:creationId xmlns:a16="http://schemas.microsoft.com/office/drawing/2014/main" xmlns="" id="{267810D2-65E6-D1C3-BF29-7505A447D945}"/>
              </a:ext>
            </a:extLst>
          </p:cNvPr>
          <p:cNvSpPr txBox="1">
            <a:spLocks/>
          </p:cNvSpPr>
          <p:nvPr/>
        </p:nvSpPr>
        <p:spPr>
          <a:xfrm>
            <a:off x="623392" y="1199663"/>
            <a:ext cx="11061676" cy="4625404"/>
          </a:xfrm>
          <a:prstGeom prst="rect">
            <a:avLst/>
          </a:prstGeom>
        </p:spPr>
        <p:txBody>
          <a:bodyPr>
            <a:noAutofit/>
          </a:bodyPr>
          <a:lstStyle>
            <a:lvl1pPr marL="457023" indent="-457023" algn="l" defTabSz="12187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238" indent="-380860" algn="l" defTabSz="12187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431" indent="-304680" algn="l" defTabSz="12187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2800" indent="-304680" algn="l" defTabSz="12187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2178" indent="-304680" algn="l" defTabSz="12187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1540" indent="-304680" algn="l" defTabSz="12187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0920" indent="-304680" algn="l" defTabSz="12187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0290" indent="-304680" algn="l" defTabSz="12187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79660" indent="-304680" algn="l" defTabSz="12187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27063" algn="just">
              <a:buNone/>
            </a:pP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3392" y="164637"/>
            <a:ext cx="1384312" cy="848760"/>
          </a:xfrm>
          <a:prstGeom prst="rect">
            <a:avLst/>
          </a:prstGeom>
          <a:solidFill>
            <a:schemeClr val="bg1"/>
          </a:solidFill>
          <a:ln w="666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859" tIns="60929" rIns="121859" bIns="60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19170"/>
            <a:endParaRPr lang="uk-UA" sz="1867" kern="0">
              <a:solidFill>
                <a:srgbClr val="FFFFFF"/>
              </a:solidFill>
              <a:latin typeface="Calibri"/>
              <a:sym typeface="Arial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BDA5D29-5DAA-4465-BED9-264F052C3D2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413" y="260653"/>
            <a:ext cx="650296" cy="629975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xmlns="" id="{B414B413-C1F2-94AC-4013-45D6186E9B80}"/>
              </a:ext>
            </a:extLst>
          </p:cNvPr>
          <p:cNvSpPr txBox="1">
            <a:spLocks/>
          </p:cNvSpPr>
          <p:nvPr/>
        </p:nvSpPr>
        <p:spPr>
          <a:xfrm>
            <a:off x="1657731" y="267339"/>
            <a:ext cx="9787017" cy="643356"/>
          </a:xfrm>
          <a:prstGeom prst="rect">
            <a:avLst/>
          </a:prstGeom>
          <a:solidFill>
            <a:schemeClr val="bg1"/>
          </a:solidFill>
        </p:spPr>
        <p:txBody>
          <a:bodyPr lIns="121883" tIns="60941" rIns="121883" bIns="60941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1219170">
              <a:lnSpc>
                <a:spcPts val="4267"/>
              </a:lnSpc>
            </a:pPr>
            <a:r>
              <a:rPr lang="ru-RU" sz="3400" b="1" spc="67" dirty="0" smtClean="0">
                <a:solidFill>
                  <a:srgbClr val="3A81BA"/>
                </a:solidFill>
                <a:latin typeface="Calibri"/>
                <a:cs typeface="Arial" panose="020B0604020202020204" pitchFamily="34" charset="0"/>
              </a:rPr>
              <a:t>ПЕРЕВЕДЕНО НА ВАКАНТНІ БЮДЖЕТНІ МІСЦЯ</a:t>
            </a:r>
            <a:endParaRPr lang="ru-RU" sz="3400" b="1" spc="67" dirty="0">
              <a:solidFill>
                <a:srgbClr val="3A81BA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3392" y="1156222"/>
            <a:ext cx="1064858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 algn="just">
              <a:lnSpc>
                <a:spcPct val="150000"/>
              </a:lnSpc>
            </a:pPr>
            <a:r>
              <a:rPr lang="uk-UA" sz="5400" dirty="0" smtClean="0"/>
              <a:t>Всього </a:t>
            </a:r>
            <a:r>
              <a:rPr lang="uk-UA" sz="5400" b="1" dirty="0" smtClean="0">
                <a:solidFill>
                  <a:srgbClr val="C00000"/>
                </a:solidFill>
              </a:rPr>
              <a:t>7</a:t>
            </a:r>
            <a:r>
              <a:rPr lang="uk-UA" sz="5400" dirty="0" smtClean="0">
                <a:solidFill>
                  <a:srgbClr val="C00000"/>
                </a:solidFill>
              </a:rPr>
              <a:t> </a:t>
            </a:r>
            <a:r>
              <a:rPr lang="uk-UA" sz="5400" dirty="0" smtClean="0"/>
              <a:t>осіб, у </a:t>
            </a:r>
            <a:r>
              <a:rPr lang="uk-UA" sz="5400" dirty="0" err="1" smtClean="0"/>
              <a:t>т.ч</a:t>
            </a:r>
            <a:r>
              <a:rPr lang="uk-UA" sz="5400" dirty="0" smtClean="0"/>
              <a:t>.:</a:t>
            </a:r>
            <a:endParaRPr lang="uk-UA" sz="5400" dirty="0"/>
          </a:p>
        </p:txBody>
      </p:sp>
      <p:sp>
        <p:nvSpPr>
          <p:cNvPr id="8" name="TextBox 7"/>
          <p:cNvSpPr txBox="1"/>
          <p:nvPr/>
        </p:nvSpPr>
        <p:spPr>
          <a:xfrm>
            <a:off x="2241953" y="2450536"/>
            <a:ext cx="840638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4400" dirty="0" smtClean="0"/>
              <a:t>Медицина – 6 осіб</a:t>
            </a:r>
          </a:p>
          <a:p>
            <a:pPr>
              <a:lnSpc>
                <a:spcPct val="150000"/>
              </a:lnSpc>
            </a:pPr>
            <a:r>
              <a:rPr lang="uk-UA" sz="4400" dirty="0" smtClean="0"/>
              <a:t>Медична психологія – 1 особа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28529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282</Words>
  <Application>Microsoft Office PowerPoint</Application>
  <PresentationFormat>Широкоэкранный</PresentationFormat>
  <Paragraphs>87</Paragraphs>
  <Slides>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Trebuchet MS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Danylo Khodor</dc:creator>
  <cp:lastModifiedBy>Volodymyr Khodorovskyi</cp:lastModifiedBy>
  <cp:revision>38</cp:revision>
  <dcterms:created xsi:type="dcterms:W3CDTF">2022-09-20T19:30:15Z</dcterms:created>
  <dcterms:modified xsi:type="dcterms:W3CDTF">2022-09-29T06:11:14Z</dcterms:modified>
</cp:coreProperties>
</file>