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charts/chart11.xml" ContentType="application/vnd.openxmlformats-officedocument.drawingml.chart+xml"/>
  <Override PartName="/ppt/notesSlides/notesSlide31.xml" ContentType="application/vnd.openxmlformats-officedocument.presentationml.notesSlide+xml"/>
  <Override PartName="/ppt/charts/chart12.xml" ContentType="application/vnd.openxmlformats-officedocument.drawingml.chart+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81" r:id="rId2"/>
    <p:sldId id="257" r:id="rId3"/>
    <p:sldId id="283" r:id="rId4"/>
    <p:sldId id="264" r:id="rId5"/>
    <p:sldId id="298" r:id="rId6"/>
    <p:sldId id="300" r:id="rId7"/>
    <p:sldId id="301" r:id="rId8"/>
    <p:sldId id="302" r:id="rId9"/>
    <p:sldId id="303" r:id="rId10"/>
    <p:sldId id="304" r:id="rId11"/>
    <p:sldId id="305" r:id="rId12"/>
    <p:sldId id="307" r:id="rId13"/>
    <p:sldId id="308" r:id="rId14"/>
    <p:sldId id="309" r:id="rId15"/>
    <p:sldId id="310" r:id="rId16"/>
    <p:sldId id="311" r:id="rId17"/>
    <p:sldId id="312" r:id="rId18"/>
    <p:sldId id="313" r:id="rId19"/>
    <p:sldId id="314" r:id="rId20"/>
    <p:sldId id="315" r:id="rId21"/>
    <p:sldId id="316" r:id="rId22"/>
    <p:sldId id="317" r:id="rId23"/>
    <p:sldId id="319" r:id="rId24"/>
    <p:sldId id="320"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295" r:id="rId39"/>
    <p:sldId id="335" r:id="rId40"/>
    <p:sldId id="336" r:id="rId41"/>
    <p:sldId id="337" r:id="rId42"/>
    <p:sldId id="338" r:id="rId43"/>
    <p:sldId id="339" r:id="rId44"/>
    <p:sldId id="340" r:id="rId45"/>
    <p:sldId id="341" r:id="rId46"/>
    <p:sldId id="342" r:id="rId47"/>
    <p:sldId id="290" r:id="rId48"/>
    <p:sldId id="343" r:id="rId49"/>
    <p:sldId id="344" r:id="rId50"/>
    <p:sldId id="345" r:id="rId51"/>
    <p:sldId id="346" r:id="rId52"/>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Помір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9" autoAdjust="0"/>
  </p:normalViewPr>
  <p:slideViewPr>
    <p:cSldViewPr snapToGrid="0">
      <p:cViewPr varScale="1">
        <p:scale>
          <a:sx n="82" d="100"/>
          <a:sy n="82" d="100"/>
        </p:scale>
        <p:origin x="643" y="62"/>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104" d="100"/>
          <a:sy n="104" d="100"/>
        </p:scale>
        <p:origin x="538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251652049547931E-2"/>
          <c:y val="4.7121426632015823E-2"/>
          <c:w val="0.94643329393693831"/>
          <c:h val="0.83412881579457743"/>
        </c:manualLayout>
      </c:layout>
      <c:bar3DChart>
        <c:barDir val="col"/>
        <c:grouping val="clustered"/>
        <c:varyColors val="0"/>
        <c:ser>
          <c:idx val="0"/>
          <c:order val="0"/>
          <c:tx>
            <c:strRef>
              <c:f>Лист1!$C$10</c:f>
              <c:strCache>
                <c:ptCount val="1"/>
                <c:pt idx="0">
                  <c:v>%</c:v>
                </c:pt>
              </c:strCache>
            </c:strRef>
          </c:tx>
          <c:spPr>
            <a:solidFill>
              <a:schemeClr val="accent2"/>
            </a:solidFill>
            <a:ln>
              <a:noFill/>
            </a:ln>
            <a:effectLst/>
            <a:sp3d/>
          </c:spPr>
          <c:invertIfNegative val="0"/>
          <c:dPt>
            <c:idx val="1"/>
            <c:invertIfNegative val="0"/>
            <c:bubble3D val="0"/>
            <c:spPr>
              <a:solidFill>
                <a:srgbClr val="FFC000"/>
              </a:solidFill>
              <a:ln>
                <a:noFill/>
              </a:ln>
              <a:effectLst/>
              <a:sp3d/>
            </c:spPr>
            <c:extLst>
              <c:ext xmlns:c16="http://schemas.microsoft.com/office/drawing/2014/chart" uri="{C3380CC4-5D6E-409C-BE32-E72D297353CC}">
                <c16:uniqueId val="{00000001-5465-42F1-ABFF-F22CC8105CE7}"/>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3-5465-42F1-ABFF-F22CC8105CE7}"/>
              </c:ext>
            </c:extLst>
          </c:dPt>
          <c:dLbls>
            <c:dLbl>
              <c:idx val="0"/>
              <c:layout>
                <c:manualLayout>
                  <c:x val="1.7477896220079156E-2"/>
                  <c:y val="-7.1714877235173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65-42F1-ABFF-F22CC8105CE7}"/>
                </c:ext>
              </c:extLst>
            </c:dLbl>
            <c:dLbl>
              <c:idx val="1"/>
              <c:layout>
                <c:manualLayout>
                  <c:x val="1.6077829659707513E-2"/>
                  <c:y val="-5.8222867615686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65-42F1-ABFF-F22CC8105CE7}"/>
                </c:ext>
              </c:extLst>
            </c:dLbl>
            <c:dLbl>
              <c:idx val="2"/>
              <c:layout>
                <c:manualLayout>
                  <c:x val="1.8170525849716457E-2"/>
                  <c:y val="-6.2478424033202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65-42F1-ABFF-F22CC8105CE7}"/>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Лист1!$B$11:$B$13</c:f>
              <c:strCache>
                <c:ptCount val="3"/>
                <c:pt idx="0">
                  <c:v>МФ 1</c:v>
                </c:pt>
                <c:pt idx="1">
                  <c:v>МФ 2</c:v>
                </c:pt>
                <c:pt idx="2">
                  <c:v>МФ3 </c:v>
                </c:pt>
              </c:strCache>
            </c:strRef>
          </c:cat>
          <c:val>
            <c:numRef>
              <c:f>Лист1!$C$11:$C$13</c:f>
              <c:numCache>
                <c:formatCode>General</c:formatCode>
                <c:ptCount val="3"/>
                <c:pt idx="0">
                  <c:v>85.7</c:v>
                </c:pt>
                <c:pt idx="1">
                  <c:v>76.400000000000006</c:v>
                </c:pt>
                <c:pt idx="2">
                  <c:v>72.2</c:v>
                </c:pt>
              </c:numCache>
            </c:numRef>
          </c:val>
          <c:extLst>
            <c:ext xmlns:c16="http://schemas.microsoft.com/office/drawing/2014/chart" uri="{C3380CC4-5D6E-409C-BE32-E72D297353CC}">
              <c16:uniqueId val="{00000005-5465-42F1-ABFF-F22CC8105CE7}"/>
            </c:ext>
          </c:extLst>
        </c:ser>
        <c:dLbls>
          <c:showLegendKey val="0"/>
          <c:showVal val="0"/>
          <c:showCatName val="0"/>
          <c:showSerName val="0"/>
          <c:showPercent val="0"/>
          <c:showBubbleSize val="0"/>
        </c:dLbls>
        <c:gapWidth val="150"/>
        <c:shape val="cylinder"/>
        <c:axId val="261625008"/>
        <c:axId val="219557280"/>
        <c:axId val="0"/>
      </c:bar3DChart>
      <c:catAx>
        <c:axId val="261625008"/>
        <c:scaling>
          <c:orientation val="minMax"/>
        </c:scaling>
        <c:delete val="1"/>
        <c:axPos val="b"/>
        <c:numFmt formatCode="General" sourceLinked="0"/>
        <c:majorTickMark val="none"/>
        <c:minorTickMark val="none"/>
        <c:tickLblPos val="nextTo"/>
        <c:crossAx val="219557280"/>
        <c:crosses val="autoZero"/>
        <c:auto val="1"/>
        <c:lblAlgn val="ctr"/>
        <c:lblOffset val="100"/>
        <c:noMultiLvlLbl val="0"/>
      </c:catAx>
      <c:valAx>
        <c:axId val="2195572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26162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ВВ %</c:v>
                </c:pt>
              </c:strCache>
            </c:strRef>
          </c:tx>
          <c:spPr>
            <a:solidFill>
              <a:srgbClr val="00B05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2.7095681625740865E-2"/>
                  <c:y val="-4.439216676213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4B-4061-AB1C-64A8DC993A74}"/>
                </c:ext>
              </c:extLst>
            </c:dLbl>
            <c:spPr>
              <a:noFill/>
              <a:ln>
                <a:noFill/>
              </a:ln>
              <a:effectLst/>
            </c:spPr>
            <c:txPr>
              <a:bodyPr/>
              <a:lstStyle/>
              <a:p>
                <a:pPr>
                  <a:defRPr sz="28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General</c:formatCode>
                <c:ptCount val="1"/>
                <c:pt idx="0">
                  <c:v>76.599999999999994</c:v>
                </c:pt>
              </c:numCache>
            </c:numRef>
          </c:val>
          <c:extLst>
            <c:ext xmlns:c16="http://schemas.microsoft.com/office/drawing/2014/chart" uri="{C3380CC4-5D6E-409C-BE32-E72D297353CC}">
              <c16:uniqueId val="{00000001-9B4B-4061-AB1C-64A8DC993A74}"/>
            </c:ext>
          </c:extLst>
        </c:ser>
        <c:ser>
          <c:idx val="1"/>
          <c:order val="1"/>
          <c:tx>
            <c:strRef>
              <c:f>Лист1!$C$1</c:f>
              <c:strCache>
                <c:ptCount val="1"/>
                <c:pt idx="0">
                  <c:v>Група ризику %</c:v>
                </c:pt>
              </c:strCache>
            </c:strRef>
          </c:tx>
          <c:spPr>
            <a:solidFill>
              <a:srgbClr val="FF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2.5402201524132029E-2"/>
                  <c:y val="-4.4391778401312657E-2"/>
                </c:manualLayout>
              </c:layout>
              <c:spPr>
                <a:noFill/>
                <a:ln>
                  <a:noFill/>
                </a:ln>
                <a:effectLst/>
              </c:spPr>
              <c:txPr>
                <a:bodyPr/>
                <a:lstStyle/>
                <a:p>
                  <a:pPr>
                    <a:defRPr sz="28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4B-4061-AB1C-64A8DC993A74}"/>
                </c:ext>
              </c:extLst>
            </c:dLbl>
            <c:spPr>
              <a:noFill/>
              <a:ln>
                <a:noFill/>
              </a:ln>
              <a:effectLst/>
            </c:spPr>
            <c:txPr>
              <a:bodyPr/>
              <a:lstStyle/>
              <a:p>
                <a:pPr>
                  <a:defRPr sz="2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Лист1!$C$2</c:f>
              <c:numCache>
                <c:formatCode>General</c:formatCode>
                <c:ptCount val="1"/>
                <c:pt idx="0">
                  <c:v>28.6</c:v>
                </c:pt>
              </c:numCache>
            </c:numRef>
          </c:val>
          <c:extLst>
            <c:ext xmlns:c16="http://schemas.microsoft.com/office/drawing/2014/chart" uri="{C3380CC4-5D6E-409C-BE32-E72D297353CC}">
              <c16:uniqueId val="{00000003-9B4B-4061-AB1C-64A8DC993A74}"/>
            </c:ext>
          </c:extLst>
        </c:ser>
        <c:dLbls>
          <c:showLegendKey val="0"/>
          <c:showVal val="0"/>
          <c:showCatName val="0"/>
          <c:showSerName val="0"/>
          <c:showPercent val="0"/>
          <c:showBubbleSize val="0"/>
        </c:dLbls>
        <c:gapWidth val="150"/>
        <c:shape val="cylinder"/>
        <c:axId val="262977992"/>
        <c:axId val="262983480"/>
        <c:axId val="0"/>
      </c:bar3DChart>
      <c:catAx>
        <c:axId val="262977992"/>
        <c:scaling>
          <c:orientation val="minMax"/>
        </c:scaling>
        <c:delete val="0"/>
        <c:axPos val="b"/>
        <c:numFmt formatCode="General" sourceLinked="1"/>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262983480"/>
        <c:crosses val="autoZero"/>
        <c:auto val="1"/>
        <c:lblAlgn val="ctr"/>
        <c:lblOffset val="100"/>
        <c:noMultiLvlLbl val="0"/>
      </c:catAx>
      <c:valAx>
        <c:axId val="262983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crossAx val="262977992"/>
        <c:crosses val="autoZero"/>
        <c:crossBetween val="between"/>
      </c:valAx>
      <c:spPr>
        <a:noFill/>
        <a:ln>
          <a:noFill/>
        </a:ln>
        <a:effectLst/>
      </c:spPr>
    </c:plotArea>
    <c:legend>
      <c:legendPos val="r"/>
      <c:layout>
        <c:manualLayout>
          <c:xMode val="edge"/>
          <c:yMode val="edge"/>
          <c:x val="0.64163254148692883"/>
          <c:y val="0.15987921978310049"/>
          <c:w val="0.35159353810663591"/>
          <c:h val="0.25853995747448955"/>
        </c:manualLayout>
      </c:layout>
      <c:overlay val="0"/>
      <c:txPr>
        <a:bodyPr/>
        <a:lstStyle/>
        <a:p>
          <a:pPr>
            <a:defRPr sz="2000" b="1">
              <a:solidFill>
                <a:schemeClr val="tx1"/>
              </a:solidFill>
              <a:latin typeface="Arial" panose="020B0604020202020204" pitchFamily="34" charset="0"/>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036945987782642E-2"/>
          <c:y val="4.2828545918072676E-2"/>
          <c:w val="0.88733051074627634"/>
          <c:h val="0.8615803026679496"/>
        </c:manualLayout>
      </c:layout>
      <c:bar3DChart>
        <c:barDir val="col"/>
        <c:grouping val="clustered"/>
        <c:varyColors val="0"/>
        <c:ser>
          <c:idx val="0"/>
          <c:order val="0"/>
          <c:tx>
            <c:strRef>
              <c:f>Лист1!$B$1</c:f>
              <c:strCache>
                <c:ptCount val="1"/>
                <c:pt idx="0">
                  <c:v>Столбец1</c:v>
                </c:pt>
              </c:strCache>
            </c:strRef>
          </c:tx>
          <c:spPr>
            <a:solidFill>
              <a:srgbClr val="00B05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7.2668792148468057E-3"/>
                  <c:y val="-2.1377480145785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B0-48A5-B559-7CB483C3AD49}"/>
                </c:ext>
              </c:extLst>
            </c:dLbl>
            <c:dLbl>
              <c:idx val="1"/>
              <c:layout>
                <c:manualLayout>
                  <c:x val="6.3559162451665326E-3"/>
                  <c:y val="-2.1163996264246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B0-48A5-B559-7CB483C3AD49}"/>
                </c:ext>
              </c:extLst>
            </c:dLbl>
            <c:dLbl>
              <c:idx val="2"/>
              <c:layout>
                <c:manualLayout>
                  <c:x val="1.4951873891296045E-2"/>
                  <c:y val="-3.7179351702074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B0-48A5-B559-7CB483C3AD49}"/>
                </c:ext>
              </c:extLst>
            </c:dLbl>
            <c:dLbl>
              <c:idx val="3"/>
              <c:layout>
                <c:manualLayout>
                  <c:x val="-6.773920406435297E-3"/>
                  <c:y val="-2.6455026455026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B0-48A5-B559-7CB483C3AD49}"/>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B0-48A5-B559-7CB483C3AD4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1</c:v>
                </c:pt>
                <c:pt idx="1">
                  <c:v>2</c:v>
                </c:pt>
                <c:pt idx="2">
                  <c:v>7</c:v>
                </c:pt>
              </c:numCache>
            </c:numRef>
          </c:cat>
          <c:val>
            <c:numRef>
              <c:f>Лист1!$B$2:$B$4</c:f>
              <c:numCache>
                <c:formatCode>General</c:formatCode>
                <c:ptCount val="3"/>
                <c:pt idx="0">
                  <c:v>3.8299999999999996</c:v>
                </c:pt>
                <c:pt idx="1">
                  <c:v>3.8899999999999997</c:v>
                </c:pt>
                <c:pt idx="2">
                  <c:v>4.01</c:v>
                </c:pt>
              </c:numCache>
            </c:numRef>
          </c:val>
          <c:extLst>
            <c:ext xmlns:c16="http://schemas.microsoft.com/office/drawing/2014/chart" uri="{C3380CC4-5D6E-409C-BE32-E72D297353CC}">
              <c16:uniqueId val="{00000005-58B0-48A5-B559-7CB483C3AD49}"/>
            </c:ext>
          </c:extLst>
        </c:ser>
        <c:dLbls>
          <c:showLegendKey val="0"/>
          <c:showVal val="0"/>
          <c:showCatName val="0"/>
          <c:showSerName val="0"/>
          <c:showPercent val="0"/>
          <c:showBubbleSize val="0"/>
        </c:dLbls>
        <c:gapWidth val="150"/>
        <c:shape val="cylinder"/>
        <c:axId val="262983088"/>
        <c:axId val="262978384"/>
        <c:axId val="0"/>
      </c:bar3DChart>
      <c:catAx>
        <c:axId val="262983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400" b="1" i="0" u="none" strike="noStrike" kern="1200" baseline="0">
                <a:solidFill>
                  <a:srgbClr val="002060"/>
                </a:solidFill>
                <a:latin typeface="Arial" panose="020B0604020202020204" pitchFamily="34" charset="0"/>
                <a:ea typeface="+mn-ea"/>
                <a:cs typeface="Arial" panose="020B0604020202020204" pitchFamily="34" charset="0"/>
              </a:defRPr>
            </a:pPr>
            <a:endParaRPr lang="uk-UA"/>
          </a:p>
        </c:txPr>
        <c:crossAx val="262978384"/>
        <c:crosses val="autoZero"/>
        <c:auto val="1"/>
        <c:lblAlgn val="ctr"/>
        <c:lblOffset val="100"/>
        <c:noMultiLvlLbl val="0"/>
      </c:catAx>
      <c:valAx>
        <c:axId val="2629783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298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Столбец1</c:v>
                </c:pt>
              </c:strCache>
            </c:strRef>
          </c:tx>
          <c:spPr>
            <a:solidFill>
              <a:srgbClr val="00B05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2.2208405480512006E-2"/>
                  <c:y val="-4.5819918437432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26-4188-906B-B4933D40CA59}"/>
                </c:ext>
              </c:extLst>
            </c:dLbl>
            <c:dLbl>
              <c:idx val="1"/>
              <c:layout>
                <c:manualLayout>
                  <c:x val="2.5058268184627579E-2"/>
                  <c:y val="-3.894169302985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26-4188-906B-B4933D40CA59}"/>
                </c:ext>
              </c:extLst>
            </c:dLbl>
            <c:dLbl>
              <c:idx val="2"/>
              <c:layout>
                <c:manualLayout>
                  <c:x val="-1.6934801016088158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26-4188-906B-B4933D40CA59}"/>
                </c:ext>
              </c:extLst>
            </c:dLbl>
            <c:dLbl>
              <c:idx val="3"/>
              <c:layout>
                <c:manualLayout>
                  <c:x val="-6.7739204064352987E-3"/>
                  <c:y val="-2.6455026455026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26-4188-906B-B4933D40CA59}"/>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26-4188-906B-B4933D40CA59}"/>
                </c:ext>
              </c:extLst>
            </c:dLbl>
            <c:spPr>
              <a:noFill/>
              <a:ln>
                <a:noFill/>
              </a:ln>
              <a:effectLst/>
            </c:spPr>
            <c:txPr>
              <a:bodyPr rot="0" vert="horz"/>
              <a:lstStyle/>
              <a:p>
                <a:pPr>
                  <a:defRPr sz="2400"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3</c:v>
                </c:pt>
                <c:pt idx="1">
                  <c:v>4</c:v>
                </c:pt>
              </c:numCache>
            </c:numRef>
          </c:cat>
          <c:val>
            <c:numRef>
              <c:f>Лист1!$B$2:$B$3</c:f>
              <c:numCache>
                <c:formatCode>General</c:formatCode>
                <c:ptCount val="2"/>
                <c:pt idx="0">
                  <c:v>4.05</c:v>
                </c:pt>
                <c:pt idx="1">
                  <c:v>3.92</c:v>
                </c:pt>
              </c:numCache>
            </c:numRef>
          </c:val>
          <c:extLst>
            <c:ext xmlns:c16="http://schemas.microsoft.com/office/drawing/2014/chart" uri="{C3380CC4-5D6E-409C-BE32-E72D297353CC}">
              <c16:uniqueId val="{00000005-E426-4188-906B-B4933D40CA59}"/>
            </c:ext>
          </c:extLst>
        </c:ser>
        <c:dLbls>
          <c:showLegendKey val="0"/>
          <c:showVal val="0"/>
          <c:showCatName val="0"/>
          <c:showSerName val="0"/>
          <c:showPercent val="0"/>
          <c:showBubbleSize val="0"/>
        </c:dLbls>
        <c:gapWidth val="150"/>
        <c:shape val="cylinder"/>
        <c:axId val="262979168"/>
        <c:axId val="262984264"/>
        <c:axId val="0"/>
      </c:bar3DChart>
      <c:catAx>
        <c:axId val="2629791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sz="2800" b="1">
                <a:solidFill>
                  <a:srgbClr val="002060"/>
                </a:solidFill>
              </a:defRPr>
            </a:pPr>
            <a:endParaRPr lang="uk-UA"/>
          </a:p>
        </c:txPr>
        <c:crossAx val="262984264"/>
        <c:crosses val="autoZero"/>
        <c:auto val="1"/>
        <c:lblAlgn val="ctr"/>
        <c:lblOffset val="100"/>
        <c:noMultiLvlLbl val="0"/>
      </c:catAx>
      <c:valAx>
        <c:axId val="2629842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297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uk-UA"/>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Столбец1</c:v>
                </c:pt>
              </c:strCache>
            </c:strRef>
          </c:tx>
          <c:spPr>
            <a:solidFill>
              <a:srgbClr val="00B05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2514396903600301E-2"/>
                  <c:y val="-1.3227553962876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11-4F16-A317-3DD19FD0C63C}"/>
                </c:ext>
              </c:extLst>
            </c:dLbl>
            <c:dLbl>
              <c:idx val="1"/>
              <c:layout>
                <c:manualLayout>
                  <c:x val="1.17299523345020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11-4F16-A317-3DD19FD0C63C}"/>
                </c:ext>
              </c:extLst>
            </c:dLbl>
            <c:dLbl>
              <c:idx val="2"/>
              <c:layout>
                <c:manualLayout>
                  <c:x val="7.1201748973365557E-3"/>
                  <c:y val="8.8888266748789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11-4F16-A317-3DD19FD0C63C}"/>
                </c:ext>
              </c:extLst>
            </c:dLbl>
            <c:dLbl>
              <c:idx val="3"/>
              <c:layout>
                <c:manualLayout>
                  <c:x val="-6.7739204064352987E-3"/>
                  <c:y val="-2.6455026455026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11-4F16-A317-3DD19FD0C63C}"/>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11-4F16-A317-3DD19FD0C63C}"/>
                </c:ext>
              </c:extLst>
            </c:dLbl>
            <c:spPr>
              <a:noFill/>
              <a:ln>
                <a:noFill/>
              </a:ln>
              <a:effectLst/>
            </c:spPr>
            <c:txPr>
              <a:bodyPr rot="0" vert="horz"/>
              <a:lstStyle/>
              <a:p>
                <a:pPr>
                  <a:defRPr sz="2400"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5</c:v>
                </c:pt>
                <c:pt idx="1">
                  <c:v>8</c:v>
                </c:pt>
                <c:pt idx="2">
                  <c:v>11</c:v>
                </c:pt>
              </c:numCache>
            </c:numRef>
          </c:cat>
          <c:val>
            <c:numRef>
              <c:f>Лист1!$B$2:$B$4</c:f>
              <c:numCache>
                <c:formatCode>General</c:formatCode>
                <c:ptCount val="3"/>
                <c:pt idx="0">
                  <c:v>3.64</c:v>
                </c:pt>
                <c:pt idx="1">
                  <c:v>4</c:v>
                </c:pt>
                <c:pt idx="2">
                  <c:v>4</c:v>
                </c:pt>
              </c:numCache>
            </c:numRef>
          </c:val>
          <c:extLst>
            <c:ext xmlns:c16="http://schemas.microsoft.com/office/drawing/2014/chart" uri="{C3380CC4-5D6E-409C-BE32-E72D297353CC}">
              <c16:uniqueId val="{00000005-8611-4F16-A317-3DD19FD0C63C}"/>
            </c:ext>
          </c:extLst>
        </c:ser>
        <c:dLbls>
          <c:showLegendKey val="0"/>
          <c:showVal val="0"/>
          <c:showCatName val="0"/>
          <c:showSerName val="0"/>
          <c:showPercent val="0"/>
          <c:showBubbleSize val="0"/>
        </c:dLbls>
        <c:gapWidth val="150"/>
        <c:shape val="cylinder"/>
        <c:axId val="262981128"/>
        <c:axId val="262976816"/>
        <c:axId val="0"/>
      </c:bar3DChart>
      <c:catAx>
        <c:axId val="2629811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sz="2400" b="1">
                <a:solidFill>
                  <a:srgbClr val="002060"/>
                </a:solidFill>
              </a:defRPr>
            </a:pPr>
            <a:endParaRPr lang="uk-UA"/>
          </a:p>
        </c:txPr>
        <c:crossAx val="262976816"/>
        <c:crosses val="autoZero"/>
        <c:auto val="1"/>
        <c:lblAlgn val="ctr"/>
        <c:lblOffset val="100"/>
        <c:noMultiLvlLbl val="0"/>
      </c:catAx>
      <c:valAx>
        <c:axId val="2629768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2981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uk-UA"/>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Столбец1</c:v>
                </c:pt>
              </c:strCache>
            </c:strRef>
          </c:tx>
          <c:spPr>
            <a:solidFill>
              <a:srgbClr val="00B05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4019342277323404E-2"/>
                  <c:y val="-4.2268509077241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64-47AB-9EE9-DE7AD4E18685}"/>
                </c:ext>
              </c:extLst>
            </c:dLbl>
            <c:dLbl>
              <c:idx val="1"/>
              <c:layout>
                <c:manualLayout>
                  <c:x val="1.7000416302048377E-2"/>
                  <c:y val="-2.3804074349170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4-47AB-9EE9-DE7AD4E18685}"/>
                </c:ext>
              </c:extLst>
            </c:dLbl>
            <c:dLbl>
              <c:idx val="2"/>
              <c:layout>
                <c:manualLayout>
                  <c:x val="1.9641075922636076E-2"/>
                  <c:y val="-2.3825694006594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64-47AB-9EE9-DE7AD4E18685}"/>
                </c:ext>
              </c:extLst>
            </c:dLbl>
            <c:dLbl>
              <c:idx val="3"/>
              <c:layout>
                <c:manualLayout>
                  <c:x val="-6.7739204064352987E-3"/>
                  <c:y val="-2.6455026455026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4-47AB-9EE9-DE7AD4E18685}"/>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64-47AB-9EE9-DE7AD4E18685}"/>
                </c:ext>
              </c:extLst>
            </c:dLbl>
            <c:spPr>
              <a:noFill/>
              <a:ln>
                <a:noFill/>
              </a:ln>
              <a:effectLst/>
            </c:spPr>
            <c:txPr>
              <a:bodyPr rot="0" vert="horz"/>
              <a:lstStyle/>
              <a:p>
                <a:pPr>
                  <a:defRPr sz="2400"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6</c:v>
                </c:pt>
                <c:pt idx="1">
                  <c:v>9</c:v>
                </c:pt>
                <c:pt idx="2">
                  <c:v>10</c:v>
                </c:pt>
              </c:numCache>
            </c:numRef>
          </c:cat>
          <c:val>
            <c:numRef>
              <c:f>Лист1!$B$2:$B$4</c:f>
              <c:numCache>
                <c:formatCode>General</c:formatCode>
                <c:ptCount val="3"/>
                <c:pt idx="0">
                  <c:v>4.1099999999999994</c:v>
                </c:pt>
                <c:pt idx="1">
                  <c:v>3.84</c:v>
                </c:pt>
                <c:pt idx="2">
                  <c:v>3.8099999999999996</c:v>
                </c:pt>
              </c:numCache>
            </c:numRef>
          </c:val>
          <c:extLst>
            <c:ext xmlns:c16="http://schemas.microsoft.com/office/drawing/2014/chart" uri="{C3380CC4-5D6E-409C-BE32-E72D297353CC}">
              <c16:uniqueId val="{00000005-DA64-47AB-9EE9-DE7AD4E18685}"/>
            </c:ext>
          </c:extLst>
        </c:ser>
        <c:dLbls>
          <c:showLegendKey val="0"/>
          <c:showVal val="0"/>
          <c:showCatName val="0"/>
          <c:showSerName val="0"/>
          <c:showPercent val="0"/>
          <c:showBubbleSize val="0"/>
        </c:dLbls>
        <c:gapWidth val="150"/>
        <c:shape val="cylinder"/>
        <c:axId val="262977208"/>
        <c:axId val="262977600"/>
        <c:axId val="0"/>
      </c:bar3DChart>
      <c:catAx>
        <c:axId val="262977208"/>
        <c:scaling>
          <c:orientation val="minMax"/>
        </c:scaling>
        <c:delete val="0"/>
        <c:axPos val="b"/>
        <c:numFmt formatCode="General" sourceLinked="1"/>
        <c:majorTickMark val="none"/>
        <c:minorTickMark val="none"/>
        <c:tickLblPos val="low"/>
        <c:spPr>
          <a:solidFill>
            <a:schemeClr val="bg1"/>
          </a:solidFill>
          <a:ln w="9525" cap="flat" cmpd="sng" algn="ctr">
            <a:solidFill>
              <a:schemeClr val="tx1">
                <a:lumMod val="15000"/>
                <a:lumOff val="85000"/>
              </a:schemeClr>
            </a:solidFill>
            <a:round/>
          </a:ln>
          <a:effectLst/>
        </c:spPr>
        <c:txPr>
          <a:bodyPr rot="0"/>
          <a:lstStyle/>
          <a:p>
            <a:pPr>
              <a:defRPr sz="2800" b="1">
                <a:solidFill>
                  <a:srgbClr val="002060"/>
                </a:solidFill>
              </a:defRPr>
            </a:pPr>
            <a:endParaRPr lang="uk-UA"/>
          </a:p>
        </c:txPr>
        <c:crossAx val="262977600"/>
        <c:crosses val="autoZero"/>
        <c:auto val="1"/>
        <c:lblAlgn val="ctr"/>
        <c:lblOffset val="100"/>
        <c:noMultiLvlLbl val="0"/>
      </c:catAx>
      <c:valAx>
        <c:axId val="2629776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2977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ДТТ</c:v>
                </c:pt>
              </c:strCache>
            </c:strRef>
          </c:tx>
          <c:spPr>
            <a:solidFill>
              <a:schemeClr val="accent5"/>
            </a:solidFill>
            <a:ln>
              <a:noFill/>
            </a:ln>
            <a:effectLst/>
            <a:sp3d/>
          </c:spPr>
          <c:invertIfNegative val="0"/>
          <c:cat>
            <c:strRef>
              <c:f>Лист1!$A$2:$A$4</c:f>
              <c:strCache>
                <c:ptCount val="3"/>
                <c:pt idx="0">
                  <c:v>МФ 1 (20)</c:v>
                </c:pt>
                <c:pt idx="1">
                  <c:v>МФ 2 (24)</c:v>
                </c:pt>
                <c:pt idx="2">
                  <c:v>МФ 3 (68)</c:v>
                </c:pt>
              </c:strCache>
            </c:strRef>
          </c:cat>
          <c:val>
            <c:numRef>
              <c:f>Лист1!$B$2:$B$4</c:f>
              <c:numCache>
                <c:formatCode>General</c:formatCode>
                <c:ptCount val="3"/>
                <c:pt idx="0">
                  <c:v>9.1999999999999993</c:v>
                </c:pt>
                <c:pt idx="1">
                  <c:v>15.2</c:v>
                </c:pt>
                <c:pt idx="2">
                  <c:v>29.7</c:v>
                </c:pt>
              </c:numCache>
            </c:numRef>
          </c:val>
          <c:extLst>
            <c:ext xmlns:c16="http://schemas.microsoft.com/office/drawing/2014/chart" uri="{C3380CC4-5D6E-409C-BE32-E72D297353CC}">
              <c16:uniqueId val="{00000004-FEAC-408C-A0D3-EB2562E9D211}"/>
            </c:ext>
          </c:extLst>
        </c:ser>
        <c:dLbls>
          <c:showLegendKey val="0"/>
          <c:showVal val="0"/>
          <c:showCatName val="0"/>
          <c:showSerName val="0"/>
          <c:showPercent val="0"/>
          <c:showBubbleSize val="0"/>
        </c:dLbls>
        <c:gapWidth val="150"/>
        <c:shape val="cylinder"/>
        <c:axId val="219555320"/>
        <c:axId val="219556104"/>
        <c:axId val="0"/>
      </c:bar3DChart>
      <c:catAx>
        <c:axId val="219555320"/>
        <c:scaling>
          <c:orientation val="minMax"/>
        </c:scaling>
        <c:delete val="1"/>
        <c:axPos val="b"/>
        <c:numFmt formatCode="General" sourceLinked="1"/>
        <c:majorTickMark val="none"/>
        <c:minorTickMark val="none"/>
        <c:tickLblPos val="nextTo"/>
        <c:crossAx val="219556104"/>
        <c:crosses val="autoZero"/>
        <c:auto val="1"/>
        <c:lblAlgn val="ctr"/>
        <c:lblOffset val="100"/>
        <c:noMultiLvlLbl val="0"/>
      </c:catAx>
      <c:valAx>
        <c:axId val="219556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crossAx val="21955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МФ 1</c:v>
                </c:pt>
              </c:strCache>
            </c:strRef>
          </c:tx>
          <c:spPr>
            <a:solidFill>
              <a:srgbClr val="0070C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83E-2"/>
                  <c:y val="-1.3227513227513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75-49B1-BB42-E672E3DFB49E}"/>
                </c:ext>
              </c:extLst>
            </c:dLbl>
            <c:dLbl>
              <c:idx val="1"/>
              <c:layout>
                <c:manualLayout>
                  <c:x val="-6.7739204064352024E-3"/>
                  <c:y val="-2.1164021164021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75-49B1-BB42-E672E3DFB49E}"/>
                </c:ext>
              </c:extLst>
            </c:dLbl>
            <c:dLbl>
              <c:idx val="2"/>
              <c:layout>
                <c:manualLayout>
                  <c:x val="-1.6934801016088134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75-49B1-BB42-E672E3DFB49E}"/>
                </c:ext>
              </c:extLst>
            </c:dLbl>
            <c:dLbl>
              <c:idx val="3"/>
              <c:layout>
                <c:manualLayout>
                  <c:x val="-6.7739204064352953E-3"/>
                  <c:y val="-2.6455026455026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75-49B1-BB42-E672E3DFB49E}"/>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75-49B1-BB42-E672E3DFB49E}"/>
                </c:ext>
              </c:extLst>
            </c:dLbl>
            <c:spPr>
              <a:noFill/>
              <a:ln>
                <a:noFill/>
              </a:ln>
              <a:effectLst/>
            </c:spPr>
            <c:txPr>
              <a:bodyPr rot="0" vert="horz"/>
              <a:lstStyle/>
              <a:p>
                <a:pPr>
                  <a:defRPr sz="1800"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6</c:v>
                </c:pt>
                <c:pt idx="1">
                  <c:v>10</c:v>
                </c:pt>
              </c:numCache>
            </c:numRef>
          </c:cat>
          <c:val>
            <c:numRef>
              <c:f>Лист1!$B$2:$B$3</c:f>
              <c:numCache>
                <c:formatCode>General</c:formatCode>
                <c:ptCount val="2"/>
                <c:pt idx="0">
                  <c:v>3.9899999999999998</c:v>
                </c:pt>
                <c:pt idx="1">
                  <c:v>3.9</c:v>
                </c:pt>
              </c:numCache>
            </c:numRef>
          </c:val>
          <c:extLst>
            <c:ext xmlns:c16="http://schemas.microsoft.com/office/drawing/2014/chart" uri="{C3380CC4-5D6E-409C-BE32-E72D297353CC}">
              <c16:uniqueId val="{00000005-4E75-49B1-BB42-E672E3DFB49E}"/>
            </c:ext>
          </c:extLst>
        </c:ser>
        <c:ser>
          <c:idx val="1"/>
          <c:order val="1"/>
          <c:tx>
            <c:strRef>
              <c:f>Лист1!$C$1</c:f>
              <c:strCache>
                <c:ptCount val="1"/>
                <c:pt idx="0">
                  <c:v>МФ 2</c:v>
                </c:pt>
              </c:strCache>
            </c:strRef>
          </c:tx>
          <c:spPr>
            <a:solidFill>
              <a:srgbClr val="DBE91F"/>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8.4674005080440651E-3"/>
                  <c:y val="-2.42501607771811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75-49B1-BB42-E672E3DFB49E}"/>
                </c:ext>
              </c:extLst>
            </c:dLbl>
            <c:dLbl>
              <c:idx val="1"/>
              <c:layout>
                <c:manualLayout>
                  <c:x val="8.4674005080440807E-3"/>
                  <c:y val="-1.0582010582010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75-49B1-BB42-E672E3DFB49E}"/>
                </c:ext>
              </c:extLst>
            </c:dLbl>
            <c:spPr>
              <a:noFill/>
              <a:ln>
                <a:noFill/>
              </a:ln>
              <a:effectLst/>
            </c:spPr>
            <c:txPr>
              <a:bodyPr rot="0" vert="horz"/>
              <a:lstStyle/>
              <a:p>
                <a:pPr>
                  <a:defRPr sz="1800"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6</c:v>
                </c:pt>
                <c:pt idx="1">
                  <c:v>10</c:v>
                </c:pt>
              </c:numCache>
            </c:numRef>
          </c:cat>
          <c:val>
            <c:numRef>
              <c:f>Лист1!$C$2:$C$3</c:f>
              <c:numCache>
                <c:formatCode>General</c:formatCode>
                <c:ptCount val="2"/>
                <c:pt idx="0">
                  <c:v>4.18</c:v>
                </c:pt>
                <c:pt idx="1">
                  <c:v>4.1099999999999985</c:v>
                </c:pt>
              </c:numCache>
            </c:numRef>
          </c:val>
          <c:extLst>
            <c:ext xmlns:c16="http://schemas.microsoft.com/office/drawing/2014/chart" uri="{C3380CC4-5D6E-409C-BE32-E72D297353CC}">
              <c16:uniqueId val="{00000008-4E75-49B1-BB42-E672E3DFB49E}"/>
            </c:ext>
          </c:extLst>
        </c:ser>
        <c:ser>
          <c:idx val="2"/>
          <c:order val="2"/>
          <c:tx>
            <c:strRef>
              <c:f>Лист1!$D$1</c:f>
              <c:strCache>
                <c:ptCount val="1"/>
                <c:pt idx="0">
                  <c:v>МФ 3</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8870696065537602E-2"/>
                  <c:y val="-1.1851768899838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75-49B1-BB42-E672E3DFB49E}"/>
                </c:ext>
              </c:extLst>
            </c:dLbl>
            <c:dLbl>
              <c:idx val="1"/>
              <c:layout>
                <c:manualLayout>
                  <c:x val="1.99618082168917E-2"/>
                  <c:y val="-1.4814711124798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75-49B1-BB42-E672E3DFB49E}"/>
                </c:ext>
              </c:extLst>
            </c:dLbl>
            <c:spPr>
              <a:noFill/>
              <a:ln>
                <a:noFill/>
              </a:ln>
              <a:effectLst/>
            </c:spPr>
            <c:txPr>
              <a:bodyPr rot="0" vert="horz"/>
              <a:lstStyle/>
              <a:p>
                <a:pPr>
                  <a:defRPr sz="1800"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6</c:v>
                </c:pt>
                <c:pt idx="1">
                  <c:v>10</c:v>
                </c:pt>
              </c:numCache>
            </c:numRef>
          </c:cat>
          <c:val>
            <c:numRef>
              <c:f>Лист1!$D$2:$D$3</c:f>
              <c:numCache>
                <c:formatCode>General</c:formatCode>
                <c:ptCount val="2"/>
                <c:pt idx="0">
                  <c:v>3.4299999999999997</c:v>
                </c:pt>
                <c:pt idx="1">
                  <c:v>3.51</c:v>
                </c:pt>
              </c:numCache>
            </c:numRef>
          </c:val>
          <c:extLst>
            <c:ext xmlns:c16="http://schemas.microsoft.com/office/drawing/2014/chart" uri="{C3380CC4-5D6E-409C-BE32-E72D297353CC}">
              <c16:uniqueId val="{0000000A-4E75-49B1-BB42-E672E3DFB49E}"/>
            </c:ext>
          </c:extLst>
        </c:ser>
        <c:dLbls>
          <c:showLegendKey val="0"/>
          <c:showVal val="0"/>
          <c:showCatName val="0"/>
          <c:showSerName val="0"/>
          <c:showPercent val="0"/>
          <c:showBubbleSize val="0"/>
        </c:dLbls>
        <c:gapWidth val="150"/>
        <c:shape val="cylinder"/>
        <c:axId val="219558848"/>
        <c:axId val="261181248"/>
        <c:axId val="0"/>
      </c:bar3DChart>
      <c:catAx>
        <c:axId val="219558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sz="2800" b="1">
                <a:solidFill>
                  <a:srgbClr val="002060"/>
                </a:solidFill>
              </a:defRPr>
            </a:pPr>
            <a:endParaRPr lang="uk-UA"/>
          </a:p>
        </c:txPr>
        <c:crossAx val="261181248"/>
        <c:crosses val="autoZero"/>
        <c:auto val="1"/>
        <c:lblAlgn val="ctr"/>
        <c:lblOffset val="100"/>
        <c:noMultiLvlLbl val="0"/>
      </c:catAx>
      <c:valAx>
        <c:axId val="2611812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9558848"/>
        <c:crosses val="autoZero"/>
        <c:crossBetween val="between"/>
      </c:valAx>
      <c:spPr>
        <a:noFill/>
        <a:ln>
          <a:noFill/>
        </a:ln>
        <a:effectLst/>
      </c:spPr>
    </c:plotArea>
    <c:legend>
      <c:legendPos val="b"/>
      <c:overlay val="0"/>
      <c:spPr>
        <a:noFill/>
        <a:ln>
          <a:noFill/>
        </a:ln>
        <a:effectLst/>
      </c:spPr>
      <c:txPr>
        <a:bodyPr rot="0" vert="horz"/>
        <a:lstStyle/>
        <a:p>
          <a:pPr>
            <a:defRPr sz="2400"/>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uk-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МФ 1</c:v>
                </c:pt>
              </c:strCache>
            </c:strRef>
          </c:tx>
          <c:spPr>
            <a:solidFill>
              <a:srgbClr val="0070C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83E-2"/>
                  <c:y val="-1.3227513227513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A7-4BFC-95C4-319768B5084E}"/>
                </c:ext>
              </c:extLst>
            </c:dLbl>
            <c:dLbl>
              <c:idx val="1"/>
              <c:layout>
                <c:manualLayout>
                  <c:x val="-6.7739204064352024E-3"/>
                  <c:y val="-2.1164021164021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A7-4BFC-95C4-319768B5084E}"/>
                </c:ext>
              </c:extLst>
            </c:dLbl>
            <c:dLbl>
              <c:idx val="2"/>
              <c:layout>
                <c:manualLayout>
                  <c:x val="-1.6934801016088134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A7-4BFC-95C4-319768B5084E}"/>
                </c:ext>
              </c:extLst>
            </c:dLbl>
            <c:dLbl>
              <c:idx val="3"/>
              <c:layout>
                <c:manualLayout>
                  <c:x val="-6.7739204064352953E-3"/>
                  <c:y val="-2.6455026455026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A7-4BFC-95C4-319768B5084E}"/>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7-4BFC-95C4-319768B5084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5</c:v>
                </c:pt>
                <c:pt idx="1">
                  <c:v>7</c:v>
                </c:pt>
              </c:numCache>
            </c:numRef>
          </c:cat>
          <c:val>
            <c:numRef>
              <c:f>Лист1!$B$2:$B$3</c:f>
              <c:numCache>
                <c:formatCode>General</c:formatCode>
                <c:ptCount val="2"/>
                <c:pt idx="0">
                  <c:v>3.72</c:v>
                </c:pt>
                <c:pt idx="1">
                  <c:v>4.01</c:v>
                </c:pt>
              </c:numCache>
            </c:numRef>
          </c:val>
          <c:extLst>
            <c:ext xmlns:c16="http://schemas.microsoft.com/office/drawing/2014/chart" uri="{C3380CC4-5D6E-409C-BE32-E72D297353CC}">
              <c16:uniqueId val="{00000005-30A7-4BFC-95C4-319768B5084E}"/>
            </c:ext>
          </c:extLst>
        </c:ser>
        <c:ser>
          <c:idx val="1"/>
          <c:order val="1"/>
          <c:tx>
            <c:strRef>
              <c:f>Лист1!$C$1</c:f>
              <c:strCache>
                <c:ptCount val="1"/>
                <c:pt idx="0">
                  <c:v>МФ 2</c:v>
                </c:pt>
              </c:strCache>
            </c:strRef>
          </c:tx>
          <c:spPr>
            <a:solidFill>
              <a:srgbClr val="DBE91F"/>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022461329083498E-2"/>
                  <c:y val="-1.0196067569420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A7-4BFC-95C4-319768B5084E}"/>
                </c:ext>
              </c:extLst>
            </c:dLbl>
            <c:dLbl>
              <c:idx val="1"/>
              <c:layout>
                <c:manualLayout>
                  <c:x val="8.4674005080440807E-3"/>
                  <c:y val="-1.0582010582010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A7-4BFC-95C4-319768B5084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5</c:v>
                </c:pt>
                <c:pt idx="1">
                  <c:v>7</c:v>
                </c:pt>
              </c:numCache>
            </c:numRef>
          </c:cat>
          <c:val>
            <c:numRef>
              <c:f>Лист1!$C$2:$C$3</c:f>
              <c:numCache>
                <c:formatCode>General</c:formatCode>
                <c:ptCount val="2"/>
                <c:pt idx="0">
                  <c:v>3.42</c:v>
                </c:pt>
                <c:pt idx="1">
                  <c:v>4.1499999999999995</c:v>
                </c:pt>
              </c:numCache>
            </c:numRef>
          </c:val>
          <c:extLst>
            <c:ext xmlns:c16="http://schemas.microsoft.com/office/drawing/2014/chart" uri="{C3380CC4-5D6E-409C-BE32-E72D297353CC}">
              <c16:uniqueId val="{00000008-30A7-4BFC-95C4-319768B5084E}"/>
            </c:ext>
          </c:extLst>
        </c:ser>
        <c:ser>
          <c:idx val="2"/>
          <c:order val="2"/>
          <c:tx>
            <c:strRef>
              <c:f>Лист1!$D$1</c:f>
              <c:strCache>
                <c:ptCount val="1"/>
                <c:pt idx="0">
                  <c:v>МФ 3</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09784363759E-2"/>
                  <c:y val="-1.0196067569420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A7-4BFC-95C4-319768B5084E}"/>
                </c:ext>
              </c:extLst>
            </c:dLbl>
            <c:dLbl>
              <c:idx val="1"/>
              <c:layout>
                <c:manualLayout>
                  <c:x val="1.2300640380470291E-2"/>
                  <c:y val="-1.5294101354130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A7-4BFC-95C4-319768B5084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Лист1!$A$2:$A$3</c:f>
              <c:numCache>
                <c:formatCode>General</c:formatCode>
                <c:ptCount val="2"/>
                <c:pt idx="0">
                  <c:v>5</c:v>
                </c:pt>
                <c:pt idx="1">
                  <c:v>7</c:v>
                </c:pt>
              </c:numCache>
            </c:numRef>
          </c:cat>
          <c:val>
            <c:numRef>
              <c:f>Лист1!$D$2:$D$3</c:f>
              <c:numCache>
                <c:formatCode>General</c:formatCode>
                <c:ptCount val="2"/>
                <c:pt idx="0">
                  <c:v>3.56</c:v>
                </c:pt>
                <c:pt idx="1">
                  <c:v>3.19</c:v>
                </c:pt>
              </c:numCache>
            </c:numRef>
          </c:val>
          <c:extLst>
            <c:ext xmlns:c16="http://schemas.microsoft.com/office/drawing/2014/chart" uri="{C3380CC4-5D6E-409C-BE32-E72D297353CC}">
              <c16:uniqueId val="{0000000A-30A7-4BFC-95C4-319768B5084E}"/>
            </c:ext>
          </c:extLst>
        </c:ser>
        <c:dLbls>
          <c:showLegendKey val="0"/>
          <c:showVal val="0"/>
          <c:showCatName val="0"/>
          <c:showSerName val="0"/>
          <c:showPercent val="0"/>
          <c:showBubbleSize val="0"/>
        </c:dLbls>
        <c:gapWidth val="150"/>
        <c:shape val="cylinder"/>
        <c:axId val="261176544"/>
        <c:axId val="261179680"/>
        <c:axId val="0"/>
      </c:bar3DChart>
      <c:catAx>
        <c:axId val="261176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800" b="1" i="0" u="none" strike="noStrike" kern="1200" baseline="0">
                <a:solidFill>
                  <a:srgbClr val="002060"/>
                </a:solidFill>
                <a:latin typeface="Arial" panose="020B0604020202020204" pitchFamily="34" charset="0"/>
                <a:ea typeface="+mn-ea"/>
                <a:cs typeface="Arial" panose="020B0604020202020204" pitchFamily="34" charset="0"/>
              </a:defRPr>
            </a:pPr>
            <a:endParaRPr lang="uk-UA"/>
          </a:p>
        </c:txPr>
        <c:crossAx val="261179680"/>
        <c:crosses val="autoZero"/>
        <c:auto val="1"/>
        <c:lblAlgn val="ctr"/>
        <c:lblOffset val="100"/>
        <c:noMultiLvlLbl val="0"/>
      </c:catAx>
      <c:valAx>
        <c:axId val="2611796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117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МФ 1</c:v>
                </c:pt>
              </c:strCache>
            </c:strRef>
          </c:tx>
          <c:spPr>
            <a:solidFill>
              <a:srgbClr val="0070C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6.5900868178645176E-3"/>
                  <c:y val="-1.3227544709599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EA-40DA-A2F2-2A2D5BEAAD94}"/>
                </c:ext>
              </c:extLst>
            </c:dLbl>
            <c:dLbl>
              <c:idx val="1"/>
              <c:layout>
                <c:manualLayout>
                  <c:x val="-6.7738751852188918E-3"/>
                  <c:y val="-9.9690858508927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EA-40DA-A2F2-2A2D5BEAAD94}"/>
                </c:ext>
              </c:extLst>
            </c:dLbl>
            <c:dLbl>
              <c:idx val="2"/>
              <c:layout>
                <c:manualLayout>
                  <c:x val="8.3838320472314661E-3"/>
                  <c:y val="-2.0106358527217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EA-40DA-A2F2-2A2D5BEAAD94}"/>
                </c:ext>
              </c:extLst>
            </c:dLbl>
            <c:dLbl>
              <c:idx val="3"/>
              <c:layout>
                <c:manualLayout>
                  <c:x val="-6.7739204064352935E-3"/>
                  <c:y val="-2.6455026455026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EA-40DA-A2F2-2A2D5BEAAD94}"/>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EA-40DA-A2F2-2A2D5BEAAD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c:v>
                </c:pt>
                <c:pt idx="1">
                  <c:v>3</c:v>
                </c:pt>
                <c:pt idx="2">
                  <c:v>8</c:v>
                </c:pt>
              </c:numCache>
            </c:numRef>
          </c:cat>
          <c:val>
            <c:numRef>
              <c:f>Лист1!$B$2:$B$4</c:f>
              <c:numCache>
                <c:formatCode>General</c:formatCode>
                <c:ptCount val="3"/>
                <c:pt idx="0">
                  <c:v>3.53</c:v>
                </c:pt>
                <c:pt idx="1">
                  <c:v>3.73</c:v>
                </c:pt>
                <c:pt idx="2">
                  <c:v>3.8299999999999992</c:v>
                </c:pt>
              </c:numCache>
            </c:numRef>
          </c:val>
          <c:extLst>
            <c:ext xmlns:c16="http://schemas.microsoft.com/office/drawing/2014/chart" uri="{C3380CC4-5D6E-409C-BE32-E72D297353CC}">
              <c16:uniqueId val="{00000005-80EA-40DA-A2F2-2A2D5BEAAD94}"/>
            </c:ext>
          </c:extLst>
        </c:ser>
        <c:ser>
          <c:idx val="1"/>
          <c:order val="1"/>
          <c:tx>
            <c:strRef>
              <c:f>Лист1!$C$1</c:f>
              <c:strCache>
                <c:ptCount val="1"/>
                <c:pt idx="0">
                  <c:v>МФ 2</c:v>
                </c:pt>
              </c:strCache>
            </c:strRef>
          </c:tx>
          <c:spPr>
            <a:solidFill>
              <a:srgbClr val="DBE91F"/>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8.4674005080440564E-3"/>
                  <c:y val="-2.4250160777181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EA-40DA-A2F2-2A2D5BEAAD94}"/>
                </c:ext>
              </c:extLst>
            </c:dLbl>
            <c:dLbl>
              <c:idx val="1"/>
              <c:layout>
                <c:manualLayout>
                  <c:x val="8.4674005080440738E-3"/>
                  <c:y val="-1.0582010582010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EA-40DA-A2F2-2A2D5BEAAD94}"/>
                </c:ext>
              </c:extLst>
            </c:dLbl>
            <c:dLbl>
              <c:idx val="2"/>
              <c:layout>
                <c:manualLayout>
                  <c:x val="1.3333917785897702E-2"/>
                  <c:y val="-7.0621468926553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EA-40DA-A2F2-2A2D5BEAAD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c:v>
                </c:pt>
                <c:pt idx="1">
                  <c:v>3</c:v>
                </c:pt>
                <c:pt idx="2">
                  <c:v>8</c:v>
                </c:pt>
              </c:numCache>
            </c:numRef>
          </c:cat>
          <c:val>
            <c:numRef>
              <c:f>Лист1!$C$2:$C$4</c:f>
              <c:numCache>
                <c:formatCode>General</c:formatCode>
                <c:ptCount val="3"/>
                <c:pt idx="0">
                  <c:v>3.4899999999999998</c:v>
                </c:pt>
                <c:pt idx="1">
                  <c:v>3.8299999999999992</c:v>
                </c:pt>
                <c:pt idx="2">
                  <c:v>3.21</c:v>
                </c:pt>
              </c:numCache>
            </c:numRef>
          </c:val>
          <c:extLst>
            <c:ext xmlns:c16="http://schemas.microsoft.com/office/drawing/2014/chart" uri="{C3380CC4-5D6E-409C-BE32-E72D297353CC}">
              <c16:uniqueId val="{00000008-80EA-40DA-A2F2-2A2D5BEAAD94}"/>
            </c:ext>
          </c:extLst>
        </c:ser>
        <c:ser>
          <c:idx val="2"/>
          <c:order val="2"/>
          <c:tx>
            <c:strRef>
              <c:f>Лист1!$D$1</c:f>
              <c:strCache>
                <c:ptCount val="1"/>
                <c:pt idx="0">
                  <c:v>МФ 3</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EA-40DA-A2F2-2A2D5BEAAD94}"/>
                </c:ext>
              </c:extLst>
            </c:dLbl>
            <c:dLbl>
              <c:idx val="1"/>
              <c:layout>
                <c:manualLayout>
                  <c:x val="1.8334136955609339E-2"/>
                  <c:y val="-2.3540489642184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EA-40DA-A2F2-2A2D5BEAAD94}"/>
                </c:ext>
              </c:extLst>
            </c:dLbl>
            <c:dLbl>
              <c:idx val="2"/>
              <c:layout>
                <c:manualLayout>
                  <c:x val="2.0000876678846553E-2"/>
                  <c:y val="-7.06214689265538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EA-40DA-A2F2-2A2D5BEAAD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c:v>
                </c:pt>
                <c:pt idx="1">
                  <c:v>3</c:v>
                </c:pt>
                <c:pt idx="2">
                  <c:v>8</c:v>
                </c:pt>
              </c:numCache>
            </c:numRef>
          </c:cat>
          <c:val>
            <c:numRef>
              <c:f>Лист1!$D$2:$D$4</c:f>
              <c:numCache>
                <c:formatCode>General</c:formatCode>
                <c:ptCount val="3"/>
                <c:pt idx="0">
                  <c:v>2.3899999999999997</c:v>
                </c:pt>
                <c:pt idx="1">
                  <c:v>2.8299999999999992</c:v>
                </c:pt>
                <c:pt idx="2">
                  <c:v>2.96</c:v>
                </c:pt>
              </c:numCache>
            </c:numRef>
          </c:val>
          <c:extLst>
            <c:ext xmlns:c16="http://schemas.microsoft.com/office/drawing/2014/chart" uri="{C3380CC4-5D6E-409C-BE32-E72D297353CC}">
              <c16:uniqueId val="{0000000A-80EA-40DA-A2F2-2A2D5BEAAD94}"/>
            </c:ext>
          </c:extLst>
        </c:ser>
        <c:dLbls>
          <c:showLegendKey val="0"/>
          <c:showVal val="0"/>
          <c:showCatName val="0"/>
          <c:showSerName val="0"/>
          <c:showPercent val="0"/>
          <c:showBubbleSize val="0"/>
        </c:dLbls>
        <c:gapWidth val="150"/>
        <c:shape val="cylinder"/>
        <c:axId val="261182032"/>
        <c:axId val="261175368"/>
        <c:axId val="0"/>
      </c:bar3DChart>
      <c:catAx>
        <c:axId val="2611820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800" b="1" i="0" u="none" strike="noStrike" kern="1200" baseline="0">
                <a:solidFill>
                  <a:srgbClr val="002060"/>
                </a:solidFill>
                <a:latin typeface="Arial" panose="020B0604020202020204" pitchFamily="34" charset="0"/>
                <a:ea typeface="+mn-ea"/>
                <a:cs typeface="Arial" panose="020B0604020202020204" pitchFamily="34" charset="0"/>
              </a:defRPr>
            </a:pPr>
            <a:endParaRPr lang="uk-UA"/>
          </a:p>
        </c:txPr>
        <c:crossAx val="261175368"/>
        <c:crosses val="autoZero"/>
        <c:auto val="1"/>
        <c:lblAlgn val="ctr"/>
        <c:lblOffset val="100"/>
        <c:noMultiLvlLbl val="0"/>
      </c:catAx>
      <c:valAx>
        <c:axId val="2611753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1182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МФ 1</c:v>
                </c:pt>
              </c:strCache>
            </c:strRef>
          </c:tx>
          <c:spPr>
            <a:solidFill>
              <a:srgbClr val="0070C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83E-2"/>
                  <c:y val="-1.3227513227513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6D-4D65-B65B-9336C9F248AF}"/>
                </c:ext>
              </c:extLst>
            </c:dLbl>
            <c:dLbl>
              <c:idx val="1"/>
              <c:layout>
                <c:manualLayout>
                  <c:x val="-6.7739391183048048E-3"/>
                  <c:y val="-1.1747816480567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6D-4D65-B65B-9336C9F248AF}"/>
                </c:ext>
              </c:extLst>
            </c:dLbl>
            <c:dLbl>
              <c:idx val="2"/>
              <c:layout>
                <c:manualLayout>
                  <c:x val="-1.6934847795762011E-2"/>
                  <c:y val="-2.2329915328380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6D-4D65-B65B-9336C9F248AF}"/>
                </c:ext>
              </c:extLst>
            </c:dLbl>
            <c:dLbl>
              <c:idx val="3"/>
              <c:layout>
                <c:manualLayout>
                  <c:x val="-6.7739204064352953E-3"/>
                  <c:y val="-2.6455026455026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6D-4D65-B65B-9336C9F248AF}"/>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6D-4D65-B65B-9336C9F248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1</c:v>
                </c:pt>
                <c:pt idx="1">
                  <c:v>4</c:v>
                </c:pt>
                <c:pt idx="2">
                  <c:v>9</c:v>
                </c:pt>
              </c:numCache>
            </c:numRef>
          </c:cat>
          <c:val>
            <c:numRef>
              <c:f>Лист1!$B$2:$B$4</c:f>
              <c:numCache>
                <c:formatCode>General</c:formatCode>
                <c:ptCount val="3"/>
                <c:pt idx="0">
                  <c:v>3.34</c:v>
                </c:pt>
                <c:pt idx="1">
                  <c:v>3.75</c:v>
                </c:pt>
                <c:pt idx="2">
                  <c:v>3.64</c:v>
                </c:pt>
              </c:numCache>
            </c:numRef>
          </c:val>
          <c:extLst>
            <c:ext xmlns:c16="http://schemas.microsoft.com/office/drawing/2014/chart" uri="{C3380CC4-5D6E-409C-BE32-E72D297353CC}">
              <c16:uniqueId val="{00000005-346D-4D65-B65B-9336C9F248AF}"/>
            </c:ext>
          </c:extLst>
        </c:ser>
        <c:ser>
          <c:idx val="1"/>
          <c:order val="1"/>
          <c:tx>
            <c:strRef>
              <c:f>Лист1!$C$1</c:f>
              <c:strCache>
                <c:ptCount val="1"/>
                <c:pt idx="0">
                  <c:v>МФ 2</c:v>
                </c:pt>
              </c:strCache>
            </c:strRef>
          </c:tx>
          <c:spPr>
            <a:solidFill>
              <a:srgbClr val="DBE91F"/>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8.4673556919613313E-3"/>
                  <c:y val="-1.6478342749529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6D-4D65-B65B-9336C9F248AF}"/>
                </c:ext>
              </c:extLst>
            </c:dLbl>
            <c:dLbl>
              <c:idx val="1"/>
              <c:layout>
                <c:manualLayout>
                  <c:x val="8.4674005080440807E-3"/>
                  <c:y val="-1.0582010582010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6D-4D65-B65B-9336C9F248AF}"/>
                </c:ext>
              </c:extLst>
            </c:dLbl>
            <c:dLbl>
              <c:idx val="2"/>
              <c:layout>
                <c:manualLayout>
                  <c:x val="1.2127012517968723E-2"/>
                  <c:y val="-2.3540489642184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6D-4D65-B65B-9336C9F248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1</c:v>
                </c:pt>
                <c:pt idx="1">
                  <c:v>4</c:v>
                </c:pt>
                <c:pt idx="2">
                  <c:v>9</c:v>
                </c:pt>
              </c:numCache>
            </c:numRef>
          </c:cat>
          <c:val>
            <c:numRef>
              <c:f>Лист1!$C$2:$C$4</c:f>
              <c:numCache>
                <c:formatCode>General</c:formatCode>
                <c:ptCount val="3"/>
                <c:pt idx="0">
                  <c:v>3.4099999999999997</c:v>
                </c:pt>
                <c:pt idx="1">
                  <c:v>3.64</c:v>
                </c:pt>
                <c:pt idx="2">
                  <c:v>3.4899999999999998</c:v>
                </c:pt>
              </c:numCache>
            </c:numRef>
          </c:val>
          <c:extLst>
            <c:ext xmlns:c16="http://schemas.microsoft.com/office/drawing/2014/chart" uri="{C3380CC4-5D6E-409C-BE32-E72D297353CC}">
              <c16:uniqueId val="{00000008-346D-4D65-B65B-9336C9F248AF}"/>
            </c:ext>
          </c:extLst>
        </c:ser>
        <c:ser>
          <c:idx val="2"/>
          <c:order val="2"/>
          <c:tx>
            <c:strRef>
              <c:f>Лист1!$D$1</c:f>
              <c:strCache>
                <c:ptCount val="1"/>
                <c:pt idx="0">
                  <c:v>МФ 3</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6D-4D65-B65B-9336C9F248AF}"/>
                </c:ext>
              </c:extLst>
            </c:dLbl>
            <c:dLbl>
              <c:idx val="1"/>
              <c:layout>
                <c:manualLayout>
                  <c:x val="2.0789164316517963E-2"/>
                  <c:y val="-1.177024482109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6D-4D65-B65B-9336C9F248AF}"/>
                </c:ext>
              </c:extLst>
            </c:dLbl>
            <c:dLbl>
              <c:idx val="2"/>
              <c:layout>
                <c:manualLayout>
                  <c:x val="1.7324303597098356E-2"/>
                  <c:y val="-7.0621468926553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6D-4D65-B65B-9336C9F248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1</c:v>
                </c:pt>
                <c:pt idx="1">
                  <c:v>4</c:v>
                </c:pt>
                <c:pt idx="2">
                  <c:v>9</c:v>
                </c:pt>
              </c:numCache>
            </c:numRef>
          </c:cat>
          <c:val>
            <c:numRef>
              <c:f>Лист1!$D$2:$D$4</c:f>
              <c:numCache>
                <c:formatCode>General</c:formatCode>
                <c:ptCount val="3"/>
                <c:pt idx="0">
                  <c:v>2.2200000000000002</c:v>
                </c:pt>
                <c:pt idx="1">
                  <c:v>3.18</c:v>
                </c:pt>
                <c:pt idx="2">
                  <c:v>2.8</c:v>
                </c:pt>
              </c:numCache>
            </c:numRef>
          </c:val>
          <c:extLst>
            <c:ext xmlns:c16="http://schemas.microsoft.com/office/drawing/2014/chart" uri="{C3380CC4-5D6E-409C-BE32-E72D297353CC}">
              <c16:uniqueId val="{0000000A-346D-4D65-B65B-9336C9F248AF}"/>
            </c:ext>
          </c:extLst>
        </c:ser>
        <c:dLbls>
          <c:showLegendKey val="0"/>
          <c:showVal val="0"/>
          <c:showCatName val="0"/>
          <c:showSerName val="0"/>
          <c:showPercent val="0"/>
          <c:showBubbleSize val="0"/>
        </c:dLbls>
        <c:gapWidth val="150"/>
        <c:shape val="cylinder"/>
        <c:axId val="261178504"/>
        <c:axId val="261175760"/>
        <c:axId val="0"/>
      </c:bar3DChart>
      <c:catAx>
        <c:axId val="261178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800" b="1" i="0" u="none" strike="noStrike" kern="1200" baseline="0">
                <a:solidFill>
                  <a:srgbClr val="002060"/>
                </a:solidFill>
                <a:latin typeface="Arial" panose="020B0604020202020204" pitchFamily="34" charset="0"/>
                <a:ea typeface="+mn-ea"/>
                <a:cs typeface="Arial" panose="020B0604020202020204" pitchFamily="34" charset="0"/>
              </a:defRPr>
            </a:pPr>
            <a:endParaRPr lang="uk-UA"/>
          </a:p>
        </c:txPr>
        <c:crossAx val="261175760"/>
        <c:crosses val="autoZero"/>
        <c:auto val="1"/>
        <c:lblAlgn val="ctr"/>
        <c:lblOffset val="100"/>
        <c:noMultiLvlLbl val="0"/>
      </c:catAx>
      <c:valAx>
        <c:axId val="2611757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1178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МФ 1</c:v>
                </c:pt>
              </c:strCache>
            </c:strRef>
          </c:tx>
          <c:spPr>
            <a:solidFill>
              <a:srgbClr val="0070C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83E-2"/>
                  <c:y val="-1.322751322751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52-49E1-B8CC-FE67F9DD9F7B}"/>
                </c:ext>
              </c:extLst>
            </c:dLbl>
            <c:dLbl>
              <c:idx val="1"/>
              <c:layout>
                <c:manualLayout>
                  <c:x val="-3.5439852964115918E-3"/>
                  <c:y val="-2.9315603757694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52-49E1-B8CC-FE67F9DD9F7B}"/>
                </c:ext>
              </c:extLst>
            </c:dLbl>
            <c:dLbl>
              <c:idx val="2"/>
              <c:layout>
                <c:manualLayout>
                  <c:x val="-1.2628181651712141E-2"/>
                  <c:y val="-8.95529244809158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52-49E1-B8CC-FE67F9DD9F7B}"/>
                </c:ext>
              </c:extLst>
            </c:dLbl>
            <c:dLbl>
              <c:idx val="3"/>
              <c:layout>
                <c:manualLayout>
                  <c:x val="-1.1080591670227229E-2"/>
                  <c:y val="-8.222581808138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52-49E1-B8CC-FE67F9DD9F7B}"/>
                </c:ext>
              </c:extLst>
            </c:dLbl>
            <c:dLbl>
              <c:idx val="5"/>
              <c:layout>
                <c:manualLayout>
                  <c:x val="-5.7084070886488023E-3"/>
                  <c:y val="-7.04267182584931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52-49E1-B8CC-FE67F9DD9F7B}"/>
                </c:ext>
              </c:extLst>
            </c:dLbl>
            <c:dLbl>
              <c:idx val="8"/>
              <c:layout>
                <c:manualLayout>
                  <c:x val="-1.0766580534022395E-2"/>
                  <c:y val="-9.11626267685423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52-49E1-B8CC-FE67F9DD9F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Лист1!$B$2:$B$11</c:f>
              <c:numCache>
                <c:formatCode>General</c:formatCode>
                <c:ptCount val="10"/>
                <c:pt idx="0">
                  <c:v>24</c:v>
                </c:pt>
                <c:pt idx="1">
                  <c:v>16</c:v>
                </c:pt>
                <c:pt idx="2">
                  <c:v>16</c:v>
                </c:pt>
                <c:pt idx="3">
                  <c:v>18</c:v>
                </c:pt>
                <c:pt idx="4">
                  <c:v>13</c:v>
                </c:pt>
                <c:pt idx="5">
                  <c:v>11</c:v>
                </c:pt>
                <c:pt idx="6">
                  <c:v>3</c:v>
                </c:pt>
                <c:pt idx="7">
                  <c:v>16</c:v>
                </c:pt>
                <c:pt idx="8">
                  <c:v>17</c:v>
                </c:pt>
                <c:pt idx="9">
                  <c:v>10</c:v>
                </c:pt>
              </c:numCache>
            </c:numRef>
          </c:val>
          <c:extLst>
            <c:ext xmlns:c16="http://schemas.microsoft.com/office/drawing/2014/chart" uri="{C3380CC4-5D6E-409C-BE32-E72D297353CC}">
              <c16:uniqueId val="{00000005-7B52-49E1-B8CC-FE67F9DD9F7B}"/>
            </c:ext>
          </c:extLst>
        </c:ser>
        <c:ser>
          <c:idx val="1"/>
          <c:order val="1"/>
          <c:tx>
            <c:strRef>
              <c:f>Лист1!$C$1</c:f>
              <c:strCache>
                <c:ptCount val="1"/>
                <c:pt idx="0">
                  <c:v>МФ 2</c:v>
                </c:pt>
              </c:strCache>
            </c:strRef>
          </c:tx>
          <c:spPr>
            <a:solidFill>
              <a:srgbClr val="DBE91F"/>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4.4525320962786729E-3"/>
                  <c:y val="-9.11626267685415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52-49E1-B8CC-FE67F9DD9F7B}"/>
                </c:ext>
              </c:extLst>
            </c:dLbl>
            <c:dLbl>
              <c:idx val="1"/>
              <c:layout>
                <c:manualLayout>
                  <c:x val="-4.4525320962786625E-3"/>
                  <c:y val="-1.058204286473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52-49E1-B8CC-FE67F9DD9F7B}"/>
                </c:ext>
              </c:extLst>
            </c:dLbl>
            <c:dLbl>
              <c:idx val="2"/>
              <c:layout>
                <c:manualLayout>
                  <c:x val="-2.1533161068044791E-3"/>
                  <c:y val="-2.2790656692135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52-49E1-B8CC-FE67F9DD9F7B}"/>
                </c:ext>
              </c:extLst>
            </c:dLbl>
            <c:dLbl>
              <c:idx val="3"/>
              <c:layout>
                <c:manualLayout>
                  <c:x val="-7.5366063738157157E-3"/>
                  <c:y val="-9.11626267685415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52-49E1-B8CC-FE67F9DD9F7B}"/>
                </c:ext>
              </c:extLst>
            </c:dLbl>
            <c:dLbl>
              <c:idx val="5"/>
              <c:layout>
                <c:manualLayout>
                  <c:x val="-1.0766580534023185E-3"/>
                  <c:y val="-4.102318204584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52-49E1-B8CC-FE67F9DD9F7B}"/>
                </c:ext>
              </c:extLst>
            </c:dLbl>
            <c:dLbl>
              <c:idx val="7"/>
              <c:layout>
                <c:manualLayout>
                  <c:x val="-8.6132644272179162E-3"/>
                  <c:y val="-6.8371970076406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52-49E1-B8CC-FE67F9DD9F7B}"/>
                </c:ext>
              </c:extLst>
            </c:dLbl>
            <c:dLbl>
              <c:idx val="8"/>
              <c:layout>
                <c:manualLayout>
                  <c:x val="-6.4599483204134363E-3"/>
                  <c:y val="-2.2790656692135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52-49E1-B8CC-FE67F9DD9F7B}"/>
                </c:ext>
              </c:extLst>
            </c:dLbl>
            <c:dLbl>
              <c:idx val="9"/>
              <c:layout>
                <c:manualLayout>
                  <c:x val="-7.5366063738156758E-3"/>
                  <c:y val="-9.11626267685415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52-49E1-B8CC-FE67F9DD9F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Лист1!$C$2:$C$11</c:f>
              <c:numCache>
                <c:formatCode>General</c:formatCode>
                <c:ptCount val="10"/>
                <c:pt idx="0">
                  <c:v>26.3</c:v>
                </c:pt>
                <c:pt idx="1">
                  <c:v>23.7</c:v>
                </c:pt>
                <c:pt idx="2">
                  <c:v>12.7</c:v>
                </c:pt>
                <c:pt idx="3">
                  <c:v>21.2</c:v>
                </c:pt>
                <c:pt idx="4">
                  <c:v>19.5</c:v>
                </c:pt>
                <c:pt idx="5">
                  <c:v>5.0999999999999996</c:v>
                </c:pt>
                <c:pt idx="6">
                  <c:v>5.0999999999999996</c:v>
                </c:pt>
                <c:pt idx="7">
                  <c:v>38.1</c:v>
                </c:pt>
                <c:pt idx="8">
                  <c:v>14.4</c:v>
                </c:pt>
                <c:pt idx="9">
                  <c:v>12.7</c:v>
                </c:pt>
              </c:numCache>
            </c:numRef>
          </c:val>
          <c:extLst>
            <c:ext xmlns:c16="http://schemas.microsoft.com/office/drawing/2014/chart" uri="{C3380CC4-5D6E-409C-BE32-E72D297353CC}">
              <c16:uniqueId val="{00000008-7B52-49E1-B8CC-FE67F9DD9F7B}"/>
            </c:ext>
          </c:extLst>
        </c:ser>
        <c:ser>
          <c:idx val="2"/>
          <c:order val="2"/>
          <c:tx>
            <c:strRef>
              <c:f>Лист1!$D$1</c:f>
              <c:strCache>
                <c:ptCount val="1"/>
                <c:pt idx="0">
                  <c:v>МФ 3</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4.4747434671441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52-49E1-B8CC-FE67F9DD9F7B}"/>
                </c:ext>
              </c:extLst>
            </c:dLbl>
            <c:dLbl>
              <c:idx val="4"/>
              <c:layout>
                <c:manualLayout>
                  <c:x val="7.5366063738156758E-3"/>
                  <c:y val="-8.35647758570748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52-49E1-B8CC-FE67F9DD9F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Лист1!$D$2:$D$11</c:f>
              <c:numCache>
                <c:formatCode>General</c:formatCode>
                <c:ptCount val="10"/>
                <c:pt idx="0">
                  <c:v>73</c:v>
                </c:pt>
                <c:pt idx="1">
                  <c:v>56</c:v>
                </c:pt>
                <c:pt idx="2">
                  <c:v>42</c:v>
                </c:pt>
                <c:pt idx="3">
                  <c:v>34</c:v>
                </c:pt>
                <c:pt idx="4">
                  <c:v>17</c:v>
                </c:pt>
                <c:pt idx="5">
                  <c:v>24</c:v>
                </c:pt>
                <c:pt idx="6">
                  <c:v>26</c:v>
                </c:pt>
                <c:pt idx="7">
                  <c:v>45</c:v>
                </c:pt>
                <c:pt idx="8">
                  <c:v>42</c:v>
                </c:pt>
                <c:pt idx="9">
                  <c:v>24</c:v>
                </c:pt>
              </c:numCache>
            </c:numRef>
          </c:val>
          <c:extLst>
            <c:ext xmlns:c16="http://schemas.microsoft.com/office/drawing/2014/chart" uri="{C3380CC4-5D6E-409C-BE32-E72D297353CC}">
              <c16:uniqueId val="{0000000A-7B52-49E1-B8CC-FE67F9DD9F7B}"/>
            </c:ext>
          </c:extLst>
        </c:ser>
        <c:dLbls>
          <c:showLegendKey val="0"/>
          <c:showVal val="0"/>
          <c:showCatName val="0"/>
          <c:showSerName val="0"/>
          <c:showPercent val="0"/>
          <c:showBubbleSize val="0"/>
        </c:dLbls>
        <c:gapWidth val="150"/>
        <c:shape val="cylinder"/>
        <c:axId val="261180856"/>
        <c:axId val="261177328"/>
        <c:axId val="0"/>
      </c:bar3DChart>
      <c:catAx>
        <c:axId val="261180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crossAx val="261177328"/>
        <c:crosses val="autoZero"/>
        <c:auto val="1"/>
        <c:lblAlgn val="ctr"/>
        <c:lblOffset val="100"/>
        <c:noMultiLvlLbl val="0"/>
      </c:catAx>
      <c:valAx>
        <c:axId val="26117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crossAx val="261180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outerShdw blurRad="50800" dist="38100" dir="18900000" algn="bl" rotWithShape="0">
            <a:schemeClr val="bg1">
              <a:lumMod val="65000"/>
              <a:alpha val="40000"/>
            </a:schemeClr>
          </a:outerShdw>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МФ 1</c:v>
                </c:pt>
              </c:strCache>
            </c:strRef>
          </c:tx>
          <c:spPr>
            <a:solidFill>
              <a:srgbClr val="0070C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2.4264540670375114E-2"/>
                  <c:y val="-5.520294304747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6F-454C-86A5-62D933CA4142}"/>
                </c:ext>
              </c:extLst>
            </c:dLbl>
            <c:dLbl>
              <c:idx val="1"/>
              <c:layout>
                <c:manualLayout>
                  <c:x val="-6.7739204064352024E-3"/>
                  <c:y val="-2.1164021164021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6F-454C-86A5-62D933CA4142}"/>
                </c:ext>
              </c:extLst>
            </c:dLbl>
            <c:dLbl>
              <c:idx val="2"/>
              <c:layout>
                <c:manualLayout>
                  <c:x val="-1.6934801016088158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6F-454C-86A5-62D933CA4142}"/>
                </c:ext>
              </c:extLst>
            </c:dLbl>
            <c:dLbl>
              <c:idx val="3"/>
              <c:layout>
                <c:manualLayout>
                  <c:x val="-6.7739204064352987E-3"/>
                  <c:y val="-2.6455026455026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6F-454C-86A5-62D933CA4142}"/>
                </c:ext>
              </c:extLst>
            </c:dLbl>
            <c:dLbl>
              <c:idx val="5"/>
              <c:layout>
                <c:manualLayout>
                  <c:x val="-1.8628281117696873E-2"/>
                  <c:y val="-3.439153439153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6F-454C-86A5-62D933CA4142}"/>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8</c:v>
                </c:pt>
              </c:numCache>
            </c:numRef>
          </c:val>
          <c:extLst>
            <c:ext xmlns:c16="http://schemas.microsoft.com/office/drawing/2014/chart" uri="{C3380CC4-5D6E-409C-BE32-E72D297353CC}">
              <c16:uniqueId val="{00000005-136F-454C-86A5-62D933CA4142}"/>
            </c:ext>
          </c:extLst>
        </c:ser>
        <c:ser>
          <c:idx val="1"/>
          <c:order val="1"/>
          <c:tx>
            <c:strRef>
              <c:f>Лист1!$C$1</c:f>
              <c:strCache>
                <c:ptCount val="1"/>
                <c:pt idx="0">
                  <c:v>МФ 2</c:v>
                </c:pt>
              </c:strCache>
            </c:strRef>
          </c:tx>
          <c:spPr>
            <a:solidFill>
              <a:srgbClr val="DBE91F"/>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5.4284116547897729E-3"/>
                  <c:y val="-5.1851730879601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6F-454C-86A5-62D933CA4142}"/>
                </c:ext>
              </c:extLst>
            </c:dLbl>
            <c:dLbl>
              <c:idx val="1"/>
              <c:layout>
                <c:manualLayout>
                  <c:x val="8.4674005080440963E-3"/>
                  <c:y val="-1.0582010582010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6F-454C-86A5-62D933CA4142}"/>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16.899999999999999</c:v>
                </c:pt>
              </c:numCache>
            </c:numRef>
          </c:val>
          <c:extLst>
            <c:ext xmlns:c16="http://schemas.microsoft.com/office/drawing/2014/chart" uri="{C3380CC4-5D6E-409C-BE32-E72D297353CC}">
              <c16:uniqueId val="{00000008-136F-454C-86A5-62D933CA4142}"/>
            </c:ext>
          </c:extLst>
        </c:ser>
        <c:ser>
          <c:idx val="2"/>
          <c:order val="2"/>
          <c:tx>
            <c:strRef>
              <c:f>Лист1!$D$1</c:f>
              <c:strCache>
                <c:ptCount val="1"/>
                <c:pt idx="0">
                  <c:v>МФ 3</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2.8916473623772261E-2"/>
                  <c:y val="-5.9259121005258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6F-454C-86A5-62D933CA4142}"/>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48</c:v>
                </c:pt>
              </c:numCache>
            </c:numRef>
          </c:val>
          <c:extLst>
            <c:ext xmlns:c16="http://schemas.microsoft.com/office/drawing/2014/chart" uri="{C3380CC4-5D6E-409C-BE32-E72D297353CC}">
              <c16:uniqueId val="{0000000A-136F-454C-86A5-62D933CA4142}"/>
            </c:ext>
          </c:extLst>
        </c:ser>
        <c:dLbls>
          <c:showLegendKey val="0"/>
          <c:showVal val="0"/>
          <c:showCatName val="0"/>
          <c:showSerName val="0"/>
          <c:showPercent val="0"/>
          <c:showBubbleSize val="0"/>
        </c:dLbls>
        <c:gapWidth val="150"/>
        <c:shape val="cylinder"/>
        <c:axId val="261180464"/>
        <c:axId val="261182424"/>
        <c:axId val="0"/>
      </c:bar3DChart>
      <c:catAx>
        <c:axId val="261180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uk-UA"/>
          </a:p>
        </c:txPr>
        <c:crossAx val="261182424"/>
        <c:crosses val="autoZero"/>
        <c:auto val="1"/>
        <c:lblAlgn val="ctr"/>
        <c:lblOffset val="100"/>
        <c:noMultiLvlLbl val="0"/>
      </c:catAx>
      <c:valAx>
        <c:axId val="26118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crossAx val="261180464"/>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104802416209402E-2"/>
          <c:y val="3.6411934328184313E-2"/>
          <c:w val="0.58174535126377624"/>
          <c:h val="0.92717613134363142"/>
        </c:manualLayout>
      </c:layout>
      <c:bar3DChart>
        <c:barDir val="col"/>
        <c:grouping val="clustered"/>
        <c:varyColors val="0"/>
        <c:ser>
          <c:idx val="0"/>
          <c:order val="0"/>
          <c:tx>
            <c:strRef>
              <c:f>Лист1!$B$1</c:f>
              <c:strCache>
                <c:ptCount val="1"/>
                <c:pt idx="0">
                  <c:v>Сер від пр. від.% </c:v>
                </c:pt>
              </c:strCache>
            </c:strRef>
          </c:tx>
          <c:spPr>
            <a:solidFill>
              <a:srgbClr val="00206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1.5241320914479287E-2"/>
                  <c:y val="-3.4528384321873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5B-472A-BFFB-0E98D272E7BC}"/>
                </c:ext>
              </c:extLst>
            </c:dLbl>
            <c:spPr>
              <a:noFill/>
              <a:ln>
                <a:noFill/>
              </a:ln>
              <a:effectLst/>
            </c:spPr>
            <c:txPr>
              <a:bodyPr/>
              <a:lstStyle/>
              <a:p>
                <a:pPr>
                  <a:defRPr sz="28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General</c:formatCode>
                <c:ptCount val="1"/>
                <c:pt idx="0">
                  <c:v>86</c:v>
                </c:pt>
              </c:numCache>
            </c:numRef>
          </c:val>
          <c:extLst>
            <c:ext xmlns:c16="http://schemas.microsoft.com/office/drawing/2014/chart" uri="{C3380CC4-5D6E-409C-BE32-E72D297353CC}">
              <c16:uniqueId val="{00000001-765B-472A-BFFB-0E98D272E7BC}"/>
            </c:ext>
          </c:extLst>
        </c:ser>
        <c:ser>
          <c:idx val="1"/>
          <c:order val="1"/>
          <c:tx>
            <c:strRef>
              <c:f>Лист1!$C$1</c:f>
              <c:strCache>
                <c:ptCount val="1"/>
                <c:pt idx="0">
                  <c:v>Група ризику</c:v>
                </c:pt>
              </c:strCache>
            </c:strRef>
          </c:tx>
          <c:spPr>
            <a:solidFill>
              <a:srgbClr val="C00000"/>
            </a:solidFill>
            <a:ln>
              <a:noFill/>
            </a:ln>
            <a:effectLst>
              <a:outerShdw blurRad="50800" dist="38100" dir="18900000" algn="bl" rotWithShape="0">
                <a:schemeClr val="bg1">
                  <a:lumMod val="65000"/>
                  <a:alpha val="40000"/>
                </a:schemeClr>
              </a:outerShdw>
            </a:effectLst>
            <a:scene3d>
              <a:camera prst="orthographicFront"/>
              <a:lightRig rig="threePt" dir="t"/>
            </a:scene3d>
            <a:sp3d>
              <a:bevelT prst="angle"/>
              <a:bevelB prst="angle"/>
            </a:sp3d>
          </c:spPr>
          <c:invertIfNegative val="0"/>
          <c:dLbls>
            <c:dLbl>
              <c:idx val="0"/>
              <c:layout>
                <c:manualLayout>
                  <c:x val="2.7095681625740897E-2"/>
                  <c:y val="-3.3839874833924886E-2"/>
                </c:manualLayout>
              </c:layout>
              <c:tx>
                <c:rich>
                  <a:bodyPr/>
                  <a:lstStyle/>
                  <a:p>
                    <a:r>
                      <a:rPr lang="en-US" dirty="0"/>
                      <a:t>18,9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65B-472A-BFFB-0E98D272E7BC}"/>
                </c:ext>
              </c:extLst>
            </c:dLbl>
            <c:spPr>
              <a:noFill/>
              <a:ln>
                <a:noFill/>
              </a:ln>
              <a:effectLst/>
            </c:spPr>
            <c:txPr>
              <a:bodyPr/>
              <a:lstStyle/>
              <a:p>
                <a:pPr>
                  <a:defRPr sz="2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Лист1!$C$2</c:f>
              <c:numCache>
                <c:formatCode>General</c:formatCode>
                <c:ptCount val="1"/>
                <c:pt idx="0">
                  <c:v>13.5</c:v>
                </c:pt>
              </c:numCache>
            </c:numRef>
          </c:val>
          <c:extLst>
            <c:ext xmlns:c16="http://schemas.microsoft.com/office/drawing/2014/chart" uri="{C3380CC4-5D6E-409C-BE32-E72D297353CC}">
              <c16:uniqueId val="{00000003-765B-472A-BFFB-0E98D272E7BC}"/>
            </c:ext>
          </c:extLst>
        </c:ser>
        <c:dLbls>
          <c:showLegendKey val="0"/>
          <c:showVal val="0"/>
          <c:showCatName val="0"/>
          <c:showSerName val="0"/>
          <c:showPercent val="0"/>
          <c:showBubbleSize val="0"/>
        </c:dLbls>
        <c:gapWidth val="150"/>
        <c:shape val="cylinder"/>
        <c:axId val="261179288"/>
        <c:axId val="262981912"/>
        <c:axId val="0"/>
      </c:bar3DChart>
      <c:catAx>
        <c:axId val="261179288"/>
        <c:scaling>
          <c:orientation val="minMax"/>
        </c:scaling>
        <c:delete val="0"/>
        <c:axPos val="b"/>
        <c:numFmt formatCode="General" sourceLinked="1"/>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262981912"/>
        <c:crosses val="autoZero"/>
        <c:auto val="1"/>
        <c:lblAlgn val="ctr"/>
        <c:lblOffset val="100"/>
        <c:noMultiLvlLbl val="0"/>
      </c:catAx>
      <c:valAx>
        <c:axId val="262981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uk-UA"/>
          </a:p>
        </c:txPr>
        <c:crossAx val="261179288"/>
        <c:crosses val="autoZero"/>
        <c:crossBetween val="between"/>
      </c:valAx>
      <c:spPr>
        <a:noFill/>
        <a:ln>
          <a:noFill/>
        </a:ln>
        <a:effectLst/>
      </c:spPr>
    </c:plotArea>
    <c:legend>
      <c:legendPos val="r"/>
      <c:legendEntry>
        <c:idx val="0"/>
        <c:txPr>
          <a:bodyPr/>
          <a:lstStyle/>
          <a:p>
            <a:pPr>
              <a:defRPr sz="2000" b="1">
                <a:latin typeface="Arial" panose="020B0604020202020204" pitchFamily="34" charset="0"/>
                <a:cs typeface="Arial" panose="020B0604020202020204" pitchFamily="34" charset="0"/>
              </a:defRPr>
            </a:pPr>
            <a:endParaRPr lang="uk-UA"/>
          </a:p>
        </c:txPr>
      </c:legendEntry>
      <c:legendEntry>
        <c:idx val="1"/>
        <c:txPr>
          <a:bodyPr/>
          <a:lstStyle/>
          <a:p>
            <a:pPr>
              <a:defRPr sz="2000" b="1">
                <a:solidFill>
                  <a:schemeClr val="tx1"/>
                </a:solidFill>
                <a:latin typeface="Arial" panose="020B0604020202020204" pitchFamily="34" charset="0"/>
                <a:cs typeface="Arial" panose="020B0604020202020204" pitchFamily="34" charset="0"/>
              </a:defRPr>
            </a:pPr>
            <a:endParaRPr lang="uk-UA"/>
          </a:p>
        </c:txPr>
      </c:legendEntry>
      <c:layout>
        <c:manualLayout>
          <c:xMode val="edge"/>
          <c:yMode val="edge"/>
          <c:x val="0.52892037309900186"/>
          <c:y val="0.27467800728030506"/>
          <c:w val="0.44737090547847475"/>
          <c:h val="0.37275585552724055"/>
        </c:manualLayout>
      </c:layout>
      <c:overlay val="0"/>
      <c:txPr>
        <a:bodyPr/>
        <a:lstStyle/>
        <a:p>
          <a:pPr>
            <a:defRPr sz="2000">
              <a:latin typeface="Arial" panose="020B0604020202020204" pitchFamily="34" charset="0"/>
              <a:cs typeface="Arial" panose="020B0604020202020204" pitchFamily="34" charset="0"/>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a:p>
        </p:txBody>
      </p:sp>
      <p:sp>
        <p:nvSpPr>
          <p:cNvPr id="3" name="Місце для дати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0B3119C-2386-402B-81CE-D375730871B8}" type="datetime1">
              <a:rPr lang="uk-UA" smtClean="0"/>
              <a:t>26.04.2023</a:t>
            </a:fld>
            <a:endParaRPr lang="uk-UA"/>
          </a:p>
        </p:txBody>
      </p:sp>
      <p:sp>
        <p:nvSpPr>
          <p:cNvPr id="4" name="Місце для нижнього колонтитула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a:p>
        </p:txBody>
      </p:sp>
      <p:sp>
        <p:nvSpPr>
          <p:cNvPr id="5" name="Місце для номера слайда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3D57C9-54A6-4BAA-A5CD-C535F9370C4B}" type="slidenum">
              <a:rPr lang="uk-UA" smtClean="0"/>
              <a:t>‹№›</a:t>
            </a:fld>
            <a:endParaRPr lang="uk-UA"/>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9779B72-BCE2-4B3C-8D09-3F09CCFAB7C5}" type="datetime1">
              <a:rPr lang="uk-UA" noProof="0" smtClean="0"/>
              <a:t>26.04.2023</a:t>
            </a:fld>
            <a:endParaRPr lang="uk-UA" noProof="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F82289-BCFD-4053-9D06-A9140C63A457}" type="slidenum">
              <a:rPr lang="uk-UA" noProof="0" smtClean="0"/>
              <a:t>‹№›</a:t>
            </a:fld>
            <a:endParaRPr lang="uk-UA" noProof="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a:t>
            </a:fld>
            <a:endParaRPr lang="uk-UA"/>
          </a:p>
        </p:txBody>
      </p:sp>
    </p:spTree>
    <p:extLst>
      <p:ext uri="{BB962C8B-B14F-4D97-AF65-F5344CB8AC3E}">
        <p14:creationId xmlns:p14="http://schemas.microsoft.com/office/powerpoint/2010/main" val="192152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10</a:t>
            </a:fld>
            <a:endParaRPr lang="uk-UA"/>
          </a:p>
        </p:txBody>
      </p:sp>
    </p:spTree>
    <p:extLst>
      <p:ext uri="{BB962C8B-B14F-4D97-AF65-F5344CB8AC3E}">
        <p14:creationId xmlns:p14="http://schemas.microsoft.com/office/powerpoint/2010/main" val="384610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11</a:t>
            </a:fld>
            <a:endParaRPr lang="uk-UA"/>
          </a:p>
        </p:txBody>
      </p:sp>
    </p:spTree>
    <p:extLst>
      <p:ext uri="{BB962C8B-B14F-4D97-AF65-F5344CB8AC3E}">
        <p14:creationId xmlns:p14="http://schemas.microsoft.com/office/powerpoint/2010/main" val="207231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12</a:t>
            </a:fld>
            <a:endParaRPr lang="uk-UA"/>
          </a:p>
        </p:txBody>
      </p:sp>
    </p:spTree>
    <p:extLst>
      <p:ext uri="{BB962C8B-B14F-4D97-AF65-F5344CB8AC3E}">
        <p14:creationId xmlns:p14="http://schemas.microsoft.com/office/powerpoint/2010/main" val="23831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13</a:t>
            </a:fld>
            <a:endParaRPr lang="uk-UA"/>
          </a:p>
        </p:txBody>
      </p:sp>
    </p:spTree>
    <p:extLst>
      <p:ext uri="{BB962C8B-B14F-4D97-AF65-F5344CB8AC3E}">
        <p14:creationId xmlns:p14="http://schemas.microsoft.com/office/powerpoint/2010/main" val="189813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14</a:t>
            </a:fld>
            <a:endParaRPr lang="uk-UA"/>
          </a:p>
        </p:txBody>
      </p:sp>
    </p:spTree>
    <p:extLst>
      <p:ext uri="{BB962C8B-B14F-4D97-AF65-F5344CB8AC3E}">
        <p14:creationId xmlns:p14="http://schemas.microsoft.com/office/powerpoint/2010/main" val="358408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15</a:t>
            </a:fld>
            <a:endParaRPr lang="uk-UA"/>
          </a:p>
        </p:txBody>
      </p:sp>
    </p:spTree>
    <p:extLst>
      <p:ext uri="{BB962C8B-B14F-4D97-AF65-F5344CB8AC3E}">
        <p14:creationId xmlns:p14="http://schemas.microsoft.com/office/powerpoint/2010/main" val="3046418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16</a:t>
            </a:fld>
            <a:endParaRPr lang="uk-UA"/>
          </a:p>
        </p:txBody>
      </p:sp>
    </p:spTree>
    <p:extLst>
      <p:ext uri="{BB962C8B-B14F-4D97-AF65-F5344CB8AC3E}">
        <p14:creationId xmlns:p14="http://schemas.microsoft.com/office/powerpoint/2010/main" val="409855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17</a:t>
            </a:fld>
            <a:endParaRPr lang="uk-UA"/>
          </a:p>
        </p:txBody>
      </p:sp>
    </p:spTree>
    <p:extLst>
      <p:ext uri="{BB962C8B-B14F-4D97-AF65-F5344CB8AC3E}">
        <p14:creationId xmlns:p14="http://schemas.microsoft.com/office/powerpoint/2010/main" val="148648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18</a:t>
            </a:fld>
            <a:endParaRPr lang="uk-UA"/>
          </a:p>
        </p:txBody>
      </p:sp>
    </p:spTree>
    <p:extLst>
      <p:ext uri="{BB962C8B-B14F-4D97-AF65-F5344CB8AC3E}">
        <p14:creationId xmlns:p14="http://schemas.microsoft.com/office/powerpoint/2010/main" val="356058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19</a:t>
            </a:fld>
            <a:endParaRPr lang="uk-UA"/>
          </a:p>
        </p:txBody>
      </p:sp>
    </p:spTree>
    <p:extLst>
      <p:ext uri="{BB962C8B-B14F-4D97-AF65-F5344CB8AC3E}">
        <p14:creationId xmlns:p14="http://schemas.microsoft.com/office/powerpoint/2010/main" val="183555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a:t>
            </a:fld>
            <a:endParaRPr lang="uk-UA"/>
          </a:p>
        </p:txBody>
      </p:sp>
    </p:spTree>
    <p:extLst>
      <p:ext uri="{BB962C8B-B14F-4D97-AF65-F5344CB8AC3E}">
        <p14:creationId xmlns:p14="http://schemas.microsoft.com/office/powerpoint/2010/main" val="13443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20</a:t>
            </a:fld>
            <a:endParaRPr lang="uk-UA"/>
          </a:p>
        </p:txBody>
      </p:sp>
    </p:spTree>
    <p:extLst>
      <p:ext uri="{BB962C8B-B14F-4D97-AF65-F5344CB8AC3E}">
        <p14:creationId xmlns:p14="http://schemas.microsoft.com/office/powerpoint/2010/main" val="211859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21</a:t>
            </a:fld>
            <a:endParaRPr lang="uk-UA"/>
          </a:p>
        </p:txBody>
      </p:sp>
    </p:spTree>
    <p:extLst>
      <p:ext uri="{BB962C8B-B14F-4D97-AF65-F5344CB8AC3E}">
        <p14:creationId xmlns:p14="http://schemas.microsoft.com/office/powerpoint/2010/main" val="358856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22</a:t>
            </a:fld>
            <a:endParaRPr lang="uk-UA"/>
          </a:p>
        </p:txBody>
      </p:sp>
    </p:spTree>
    <p:extLst>
      <p:ext uri="{BB962C8B-B14F-4D97-AF65-F5344CB8AC3E}">
        <p14:creationId xmlns:p14="http://schemas.microsoft.com/office/powerpoint/2010/main" val="940135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23</a:t>
            </a:fld>
            <a:endParaRPr lang="uk-UA"/>
          </a:p>
        </p:txBody>
      </p:sp>
    </p:spTree>
    <p:extLst>
      <p:ext uri="{BB962C8B-B14F-4D97-AF65-F5344CB8AC3E}">
        <p14:creationId xmlns:p14="http://schemas.microsoft.com/office/powerpoint/2010/main" val="1623354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24</a:t>
            </a:fld>
            <a:endParaRPr lang="uk-UA"/>
          </a:p>
        </p:txBody>
      </p:sp>
    </p:spTree>
    <p:extLst>
      <p:ext uri="{BB962C8B-B14F-4D97-AF65-F5344CB8AC3E}">
        <p14:creationId xmlns:p14="http://schemas.microsoft.com/office/powerpoint/2010/main" val="411601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25</a:t>
            </a:fld>
            <a:endParaRPr lang="uk-UA"/>
          </a:p>
        </p:txBody>
      </p:sp>
    </p:spTree>
    <p:extLst>
      <p:ext uri="{BB962C8B-B14F-4D97-AF65-F5344CB8AC3E}">
        <p14:creationId xmlns:p14="http://schemas.microsoft.com/office/powerpoint/2010/main" val="266015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26</a:t>
            </a:fld>
            <a:endParaRPr lang="uk-UA"/>
          </a:p>
        </p:txBody>
      </p:sp>
    </p:spTree>
    <p:extLst>
      <p:ext uri="{BB962C8B-B14F-4D97-AF65-F5344CB8AC3E}">
        <p14:creationId xmlns:p14="http://schemas.microsoft.com/office/powerpoint/2010/main" val="243242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27</a:t>
            </a:fld>
            <a:endParaRPr lang="uk-UA"/>
          </a:p>
        </p:txBody>
      </p:sp>
    </p:spTree>
    <p:extLst>
      <p:ext uri="{BB962C8B-B14F-4D97-AF65-F5344CB8AC3E}">
        <p14:creationId xmlns:p14="http://schemas.microsoft.com/office/powerpoint/2010/main" val="1233984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28</a:t>
            </a:fld>
            <a:endParaRPr lang="uk-UA"/>
          </a:p>
        </p:txBody>
      </p:sp>
    </p:spTree>
    <p:extLst>
      <p:ext uri="{BB962C8B-B14F-4D97-AF65-F5344CB8AC3E}">
        <p14:creationId xmlns:p14="http://schemas.microsoft.com/office/powerpoint/2010/main" val="3869331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29</a:t>
            </a:fld>
            <a:endParaRPr lang="uk-UA"/>
          </a:p>
        </p:txBody>
      </p:sp>
    </p:spTree>
    <p:extLst>
      <p:ext uri="{BB962C8B-B14F-4D97-AF65-F5344CB8AC3E}">
        <p14:creationId xmlns:p14="http://schemas.microsoft.com/office/powerpoint/2010/main" val="265098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a:t>
            </a:fld>
            <a:endParaRPr lang="uk-UA"/>
          </a:p>
        </p:txBody>
      </p:sp>
    </p:spTree>
    <p:extLst>
      <p:ext uri="{BB962C8B-B14F-4D97-AF65-F5344CB8AC3E}">
        <p14:creationId xmlns:p14="http://schemas.microsoft.com/office/powerpoint/2010/main" val="968850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30</a:t>
            </a:fld>
            <a:endParaRPr lang="uk-UA"/>
          </a:p>
        </p:txBody>
      </p:sp>
    </p:spTree>
    <p:extLst>
      <p:ext uri="{BB962C8B-B14F-4D97-AF65-F5344CB8AC3E}">
        <p14:creationId xmlns:p14="http://schemas.microsoft.com/office/powerpoint/2010/main" val="2245076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31</a:t>
            </a:fld>
            <a:endParaRPr lang="uk-UA"/>
          </a:p>
        </p:txBody>
      </p:sp>
    </p:spTree>
    <p:extLst>
      <p:ext uri="{BB962C8B-B14F-4D97-AF65-F5344CB8AC3E}">
        <p14:creationId xmlns:p14="http://schemas.microsoft.com/office/powerpoint/2010/main" val="2405240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32</a:t>
            </a:fld>
            <a:endParaRPr lang="uk-UA"/>
          </a:p>
        </p:txBody>
      </p:sp>
    </p:spTree>
    <p:extLst>
      <p:ext uri="{BB962C8B-B14F-4D97-AF65-F5344CB8AC3E}">
        <p14:creationId xmlns:p14="http://schemas.microsoft.com/office/powerpoint/2010/main" val="149352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33</a:t>
            </a:fld>
            <a:endParaRPr lang="uk-UA"/>
          </a:p>
        </p:txBody>
      </p:sp>
    </p:spTree>
    <p:extLst>
      <p:ext uri="{BB962C8B-B14F-4D97-AF65-F5344CB8AC3E}">
        <p14:creationId xmlns:p14="http://schemas.microsoft.com/office/powerpoint/2010/main" val="3654162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34</a:t>
            </a:fld>
            <a:endParaRPr lang="uk-UA"/>
          </a:p>
        </p:txBody>
      </p:sp>
    </p:spTree>
    <p:extLst>
      <p:ext uri="{BB962C8B-B14F-4D97-AF65-F5344CB8AC3E}">
        <p14:creationId xmlns:p14="http://schemas.microsoft.com/office/powerpoint/2010/main" val="299300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35</a:t>
            </a:fld>
            <a:endParaRPr lang="uk-UA"/>
          </a:p>
        </p:txBody>
      </p:sp>
    </p:spTree>
    <p:extLst>
      <p:ext uri="{BB962C8B-B14F-4D97-AF65-F5344CB8AC3E}">
        <p14:creationId xmlns:p14="http://schemas.microsoft.com/office/powerpoint/2010/main" val="996451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36</a:t>
            </a:fld>
            <a:endParaRPr lang="uk-UA"/>
          </a:p>
        </p:txBody>
      </p:sp>
    </p:spTree>
    <p:extLst>
      <p:ext uri="{BB962C8B-B14F-4D97-AF65-F5344CB8AC3E}">
        <p14:creationId xmlns:p14="http://schemas.microsoft.com/office/powerpoint/2010/main" val="368468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37</a:t>
            </a:fld>
            <a:endParaRPr lang="uk-UA"/>
          </a:p>
        </p:txBody>
      </p:sp>
    </p:spTree>
    <p:extLst>
      <p:ext uri="{BB962C8B-B14F-4D97-AF65-F5344CB8AC3E}">
        <p14:creationId xmlns:p14="http://schemas.microsoft.com/office/powerpoint/2010/main" val="3137413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38</a:t>
            </a:fld>
            <a:endParaRPr lang="uk-UA"/>
          </a:p>
        </p:txBody>
      </p:sp>
    </p:spTree>
    <p:extLst>
      <p:ext uri="{BB962C8B-B14F-4D97-AF65-F5344CB8AC3E}">
        <p14:creationId xmlns:p14="http://schemas.microsoft.com/office/powerpoint/2010/main" val="462829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39</a:t>
            </a:fld>
            <a:endParaRPr lang="uk-UA"/>
          </a:p>
        </p:txBody>
      </p:sp>
    </p:spTree>
    <p:extLst>
      <p:ext uri="{BB962C8B-B14F-4D97-AF65-F5344CB8AC3E}">
        <p14:creationId xmlns:p14="http://schemas.microsoft.com/office/powerpoint/2010/main" val="346513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a:t>
            </a:fld>
            <a:endParaRPr lang="uk-UA"/>
          </a:p>
        </p:txBody>
      </p:sp>
    </p:spTree>
    <p:extLst>
      <p:ext uri="{BB962C8B-B14F-4D97-AF65-F5344CB8AC3E}">
        <p14:creationId xmlns:p14="http://schemas.microsoft.com/office/powerpoint/2010/main" val="686455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40</a:t>
            </a:fld>
            <a:endParaRPr lang="uk-UA"/>
          </a:p>
        </p:txBody>
      </p:sp>
    </p:spTree>
    <p:extLst>
      <p:ext uri="{BB962C8B-B14F-4D97-AF65-F5344CB8AC3E}">
        <p14:creationId xmlns:p14="http://schemas.microsoft.com/office/powerpoint/2010/main" val="4195735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41</a:t>
            </a:fld>
            <a:endParaRPr lang="uk-UA"/>
          </a:p>
        </p:txBody>
      </p:sp>
    </p:spTree>
    <p:extLst>
      <p:ext uri="{BB962C8B-B14F-4D97-AF65-F5344CB8AC3E}">
        <p14:creationId xmlns:p14="http://schemas.microsoft.com/office/powerpoint/2010/main" val="3380197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42</a:t>
            </a:fld>
            <a:endParaRPr lang="uk-UA"/>
          </a:p>
        </p:txBody>
      </p:sp>
    </p:spTree>
    <p:extLst>
      <p:ext uri="{BB962C8B-B14F-4D97-AF65-F5344CB8AC3E}">
        <p14:creationId xmlns:p14="http://schemas.microsoft.com/office/powerpoint/2010/main" val="3973893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43</a:t>
            </a:fld>
            <a:endParaRPr lang="uk-UA"/>
          </a:p>
        </p:txBody>
      </p:sp>
    </p:spTree>
    <p:extLst>
      <p:ext uri="{BB962C8B-B14F-4D97-AF65-F5344CB8AC3E}">
        <p14:creationId xmlns:p14="http://schemas.microsoft.com/office/powerpoint/2010/main" val="2619947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44</a:t>
            </a:fld>
            <a:endParaRPr lang="uk-UA"/>
          </a:p>
        </p:txBody>
      </p:sp>
    </p:spTree>
    <p:extLst>
      <p:ext uri="{BB962C8B-B14F-4D97-AF65-F5344CB8AC3E}">
        <p14:creationId xmlns:p14="http://schemas.microsoft.com/office/powerpoint/2010/main" val="2955511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45</a:t>
            </a:fld>
            <a:endParaRPr lang="uk-UA"/>
          </a:p>
        </p:txBody>
      </p:sp>
    </p:spTree>
    <p:extLst>
      <p:ext uri="{BB962C8B-B14F-4D97-AF65-F5344CB8AC3E}">
        <p14:creationId xmlns:p14="http://schemas.microsoft.com/office/powerpoint/2010/main" val="1765259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46</a:t>
            </a:fld>
            <a:endParaRPr lang="uk-UA"/>
          </a:p>
        </p:txBody>
      </p:sp>
    </p:spTree>
    <p:extLst>
      <p:ext uri="{BB962C8B-B14F-4D97-AF65-F5344CB8AC3E}">
        <p14:creationId xmlns:p14="http://schemas.microsoft.com/office/powerpoint/2010/main" val="3429374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47</a:t>
            </a:fld>
            <a:endParaRPr lang="uk-UA"/>
          </a:p>
        </p:txBody>
      </p:sp>
    </p:spTree>
    <p:extLst>
      <p:ext uri="{BB962C8B-B14F-4D97-AF65-F5344CB8AC3E}">
        <p14:creationId xmlns:p14="http://schemas.microsoft.com/office/powerpoint/2010/main" val="408940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5</a:t>
            </a:fld>
            <a:endParaRPr lang="uk-UA"/>
          </a:p>
        </p:txBody>
      </p:sp>
    </p:spTree>
    <p:extLst>
      <p:ext uri="{BB962C8B-B14F-4D97-AF65-F5344CB8AC3E}">
        <p14:creationId xmlns:p14="http://schemas.microsoft.com/office/powerpoint/2010/main" val="421498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6</a:t>
            </a:fld>
            <a:endParaRPr lang="uk-UA"/>
          </a:p>
        </p:txBody>
      </p:sp>
    </p:spTree>
    <p:extLst>
      <p:ext uri="{BB962C8B-B14F-4D97-AF65-F5344CB8AC3E}">
        <p14:creationId xmlns:p14="http://schemas.microsoft.com/office/powerpoint/2010/main" val="387337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7</a:t>
            </a:fld>
            <a:endParaRPr lang="uk-UA"/>
          </a:p>
        </p:txBody>
      </p:sp>
    </p:spTree>
    <p:extLst>
      <p:ext uri="{BB962C8B-B14F-4D97-AF65-F5344CB8AC3E}">
        <p14:creationId xmlns:p14="http://schemas.microsoft.com/office/powerpoint/2010/main" val="348059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8</a:t>
            </a:fld>
            <a:endParaRPr lang="uk-UA"/>
          </a:p>
        </p:txBody>
      </p:sp>
    </p:spTree>
    <p:extLst>
      <p:ext uri="{BB962C8B-B14F-4D97-AF65-F5344CB8AC3E}">
        <p14:creationId xmlns:p14="http://schemas.microsoft.com/office/powerpoint/2010/main" val="154840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pPr rtl="0"/>
            <a:fld id="{6BF82289-BCFD-4053-9D06-A9140C63A457}" type="slidenum">
              <a:rPr lang="uk-UA" smtClean="0"/>
              <a:t>9</a:t>
            </a:fld>
            <a:endParaRPr lang="uk-UA"/>
          </a:p>
        </p:txBody>
      </p:sp>
    </p:spTree>
    <p:extLst>
      <p:ext uri="{BB962C8B-B14F-4D97-AF65-F5344CB8AC3E}">
        <p14:creationId xmlns:p14="http://schemas.microsoft.com/office/powerpoint/2010/main" val="372240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_01">
    <p:spTree>
      <p:nvGrpSpPr>
        <p:cNvPr id="1" name=""/>
        <p:cNvGrpSpPr/>
        <p:nvPr/>
      </p:nvGrpSpPr>
      <p:grpSpPr>
        <a:xfrm>
          <a:off x="0" y="0"/>
          <a:ext cx="0" cy="0"/>
          <a:chOff x="0" y="0"/>
          <a:chExt cx="0" cy="0"/>
        </a:xfrm>
      </p:grpSpPr>
      <p:sp>
        <p:nvSpPr>
          <p:cNvPr id="10" name="Полілінія: Фігура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noProof="0"/>
          </a:p>
        </p:txBody>
      </p:sp>
      <p:sp>
        <p:nvSpPr>
          <p:cNvPr id="12" name="Місце для зображення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uk-UA" noProof="0"/>
              <a:t>Вставити зображення</a:t>
            </a:r>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uk-UA" noProof="0"/>
              <a:t>ЗАГОЛОВОК</a:t>
            </a:r>
          </a:p>
        </p:txBody>
      </p:sp>
      <p:sp>
        <p:nvSpPr>
          <p:cNvPr id="3" name="Пі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uk-UA" noProof="0"/>
              <a:t>Підзаголовок</a:t>
            </a:r>
          </a:p>
        </p:txBody>
      </p:sp>
      <p:grpSp>
        <p:nvGrpSpPr>
          <p:cNvPr id="6" name="Група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Овал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8" name="Овал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9" name="Овал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11" name="Овал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uk-UA" noProof="0"/>
              <a:t>Зразок заголовка</a:t>
            </a:r>
          </a:p>
        </p:txBody>
      </p:sp>
      <p:grpSp>
        <p:nvGrpSpPr>
          <p:cNvPr id="4" name="Гру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кут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8" name="Місце для номера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Зображення_Важливий текст 01">
    <p:spTree>
      <p:nvGrpSpPr>
        <p:cNvPr id="1" name=""/>
        <p:cNvGrpSpPr/>
        <p:nvPr/>
      </p:nvGrpSpPr>
      <p:grpSpPr>
        <a:xfrm>
          <a:off x="0" y="0"/>
          <a:ext cx="0" cy="0"/>
          <a:chOff x="0" y="0"/>
          <a:chExt cx="0" cy="0"/>
        </a:xfrm>
      </p:grpSpPr>
      <p:sp>
        <p:nvSpPr>
          <p:cNvPr id="12" name="Місце для зображення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uk-UA" noProof="0"/>
              <a:t>Вставити зображення</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uk-UA" noProof="0"/>
              <a:t>Зразок заголовка</a:t>
            </a:r>
          </a:p>
        </p:txBody>
      </p:sp>
      <p:sp>
        <p:nvSpPr>
          <p:cNvPr id="13" name="Місце для тексту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uk-UA" noProof="0"/>
              <a:t>Зразки заголовків</a:t>
            </a:r>
          </a:p>
        </p:txBody>
      </p:sp>
      <p:sp>
        <p:nvSpPr>
          <p:cNvPr id="17" name="Місце для зображення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uk-UA" noProof="0"/>
              <a:t>Вставити зображення</a:t>
            </a:r>
          </a:p>
        </p:txBody>
      </p:sp>
      <p:sp>
        <p:nvSpPr>
          <p:cNvPr id="20" name="Місце для номера слайда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uk-UA" noProof="0" smtClean="0"/>
              <a:pPr algn="ctr"/>
              <a:t>‹№›</a:t>
            </a:fld>
            <a:endParaRPr lang="uk-UA"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grpSp>
        <p:nvGrpSpPr>
          <p:cNvPr id="3" name="Група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Прямокутник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6" name="Овал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5" name="Місце для номера слайда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uk-UA" noProof="0" smtClean="0"/>
              <a:pPr algn="ctr"/>
              <a:t>‹№›</a:t>
            </a:fld>
            <a:endParaRPr lang="uk-UA"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ключне слово">
    <p:spTree>
      <p:nvGrpSpPr>
        <p:cNvPr id="1" name=""/>
        <p:cNvGrpSpPr/>
        <p:nvPr/>
      </p:nvGrpSpPr>
      <p:grpSpPr>
        <a:xfrm>
          <a:off x="0" y="0"/>
          <a:ext cx="0" cy="0"/>
          <a:chOff x="0" y="0"/>
          <a:chExt cx="0" cy="0"/>
        </a:xfrm>
      </p:grpSpPr>
      <p:sp>
        <p:nvSpPr>
          <p:cNvPr id="9" name="Місце для зображення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uk-UA" noProof="0"/>
              <a:t>Вставити зображення</a:t>
            </a:r>
          </a:p>
        </p:txBody>
      </p:sp>
      <p:sp>
        <p:nvSpPr>
          <p:cNvPr id="10" name="Заголовок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uk-UA" noProof="0"/>
              <a:t>ЗАГОЛОВОК</a:t>
            </a:r>
          </a:p>
        </p:txBody>
      </p:sp>
      <p:sp>
        <p:nvSpPr>
          <p:cNvPr id="17" name="Місце для тексту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uk-UA" noProof="0"/>
              <a:t>Ім’я</a:t>
            </a:r>
          </a:p>
        </p:txBody>
      </p:sp>
      <p:sp>
        <p:nvSpPr>
          <p:cNvPr id="18" name="Місце для тексту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uk-UA" noProof="0"/>
              <a:t>Телефон</a:t>
            </a:r>
          </a:p>
        </p:txBody>
      </p:sp>
      <p:sp>
        <p:nvSpPr>
          <p:cNvPr id="19" name="Місце для тексту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uk-UA" noProof="0"/>
              <a:t>Електронна пошта</a:t>
            </a:r>
          </a:p>
        </p:txBody>
      </p:sp>
      <p:sp>
        <p:nvSpPr>
          <p:cNvPr id="20" name="Місце для тексту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uk-UA" noProof="0"/>
              <a:t>Веб-сайт</a:t>
            </a:r>
          </a:p>
        </p:txBody>
      </p:sp>
      <p:sp>
        <p:nvSpPr>
          <p:cNvPr id="3" name="Місце для вмісту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uk-UA" noProof="0"/>
              <a:t>Піктограма</a:t>
            </a:r>
          </a:p>
        </p:txBody>
      </p:sp>
      <p:sp>
        <p:nvSpPr>
          <p:cNvPr id="28" name="Місце для вмісту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uk-UA" noProof="0"/>
              <a:t>Піктограма</a:t>
            </a:r>
          </a:p>
        </p:txBody>
      </p:sp>
      <p:sp>
        <p:nvSpPr>
          <p:cNvPr id="29" name="Місце для вмісту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uk-UA" noProof="0"/>
              <a:t>Піктограма</a:t>
            </a:r>
          </a:p>
        </p:txBody>
      </p:sp>
      <p:sp>
        <p:nvSpPr>
          <p:cNvPr id="30" name="Місце для вмісту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uk-UA" noProof="0"/>
              <a:t>Піктограма</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uk-UA" noProof="0"/>
              <a:t>ЗАГОЛОВОК</a:t>
            </a:r>
          </a:p>
        </p:txBody>
      </p:sp>
      <p:sp>
        <p:nvSpPr>
          <p:cNvPr id="3" name="Пі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uk-UA" noProof="0"/>
              <a:t>Підзаголовок</a:t>
            </a:r>
          </a:p>
        </p:txBody>
      </p:sp>
      <p:grpSp>
        <p:nvGrpSpPr>
          <p:cNvPr id="6" name="Група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Овал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8" name="Овал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9" name="Овал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11" name="Овал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13" name="Полілінія: фігура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розділу">
    <p:spTree>
      <p:nvGrpSpPr>
        <p:cNvPr id="1" name=""/>
        <p:cNvGrpSpPr/>
        <p:nvPr/>
      </p:nvGrpSpPr>
      <p:grpSpPr>
        <a:xfrm>
          <a:off x="0" y="0"/>
          <a:ext cx="0" cy="0"/>
          <a:chOff x="0" y="0"/>
          <a:chExt cx="0" cy="0"/>
        </a:xfrm>
      </p:grpSpPr>
      <p:sp>
        <p:nvSpPr>
          <p:cNvPr id="10" name="Полілінія: Фігура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noProof="0"/>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uk-UA" noProof="0"/>
              <a:t>ЗАГОЛОВОК</a:t>
            </a:r>
          </a:p>
        </p:txBody>
      </p:sp>
      <p:sp>
        <p:nvSpPr>
          <p:cNvPr id="3" name="Пі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uk-UA" noProof="0"/>
              <a:t>Підзаголовок</a:t>
            </a:r>
          </a:p>
        </p:txBody>
      </p:sp>
      <p:grpSp>
        <p:nvGrpSpPr>
          <p:cNvPr id="6" name="Група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Овал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8" name="Овал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9" name="Овал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11" name="Овал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і об’є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uk-UA" noProof="0"/>
              <a:t>Зразок заголовка</a:t>
            </a:r>
          </a:p>
        </p:txBody>
      </p:sp>
      <p:grpSp>
        <p:nvGrpSpPr>
          <p:cNvPr id="4" name="Гру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кут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8" name="Місце для номера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
        <p:nvSpPr>
          <p:cNvPr id="9" name="Місце для вмісту 2">
            <a:extLst>
              <a:ext uri="{FF2B5EF4-FFF2-40B4-BE49-F238E27FC236}">
                <a16:creationId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uk-UA" noProof="0"/>
              <a:t>Зразок заголовка</a:t>
            </a:r>
          </a:p>
        </p:txBody>
      </p:sp>
      <p:grpSp>
        <p:nvGrpSpPr>
          <p:cNvPr id="4" name="Гру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кут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8" name="Місце для номера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
        <p:nvSpPr>
          <p:cNvPr id="9" name="Місце для вмісту 2">
            <a:extLst>
              <a:ext uri="{FF2B5EF4-FFF2-40B4-BE49-F238E27FC236}">
                <a16:creationId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10" name="Місце для вмісту 3">
            <a:extLst>
              <a:ext uri="{FF2B5EF4-FFF2-40B4-BE49-F238E27FC236}">
                <a16:creationId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uk-UA" noProof="0"/>
              <a:t>Зразок заголовка</a:t>
            </a:r>
          </a:p>
        </p:txBody>
      </p:sp>
      <p:grpSp>
        <p:nvGrpSpPr>
          <p:cNvPr id="4" name="Гру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кут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8" name="Місце для номера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
        <p:nvSpPr>
          <p:cNvPr id="9" name="Місце для тексту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Зразки заголовків</a:t>
            </a:r>
          </a:p>
        </p:txBody>
      </p:sp>
      <p:sp>
        <p:nvSpPr>
          <p:cNvPr id="10" name="Місце для тексту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Зразки заголовків</a:t>
            </a:r>
          </a:p>
        </p:txBody>
      </p:sp>
      <p:sp>
        <p:nvSpPr>
          <p:cNvPr id="11" name="Місце для вмісту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12" name="Місце для вмісту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Вміст із підписом">
    <p:spTree>
      <p:nvGrpSpPr>
        <p:cNvPr id="1" name=""/>
        <p:cNvGrpSpPr/>
        <p:nvPr/>
      </p:nvGrpSpPr>
      <p:grpSpPr>
        <a:xfrm>
          <a:off x="0" y="0"/>
          <a:ext cx="0" cy="0"/>
          <a:chOff x="0" y="0"/>
          <a:chExt cx="0" cy="0"/>
        </a:xfrm>
      </p:grpSpPr>
      <p:grpSp>
        <p:nvGrpSpPr>
          <p:cNvPr id="4" name="Гру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кут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8" name="Місце для номера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
        <p:nvSpPr>
          <p:cNvPr id="9" name="Місце для тексту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Зразки заголовків</a:t>
            </a:r>
          </a:p>
        </p:txBody>
      </p:sp>
      <p:sp>
        <p:nvSpPr>
          <p:cNvPr id="10" name="Місце для вмісту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11" name="Заголовок 1">
            <a:extLst>
              <a:ext uri="{FF2B5EF4-FFF2-40B4-BE49-F238E27FC236}">
                <a16:creationId xmlns:a16="http://schemas.microsoft.com/office/drawing/2014/main" id="{43DF8AE6-3466-400C-B6F1-335DF4DED075}"/>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uk-UA" noProof="0"/>
              <a:t>Зразок заголовка</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_02">
    <p:spTree>
      <p:nvGrpSpPr>
        <p:cNvPr id="1" name=""/>
        <p:cNvGrpSpPr/>
        <p:nvPr/>
      </p:nvGrpSpPr>
      <p:grpSpPr>
        <a:xfrm>
          <a:off x="0" y="0"/>
          <a:ext cx="0" cy="0"/>
          <a:chOff x="0" y="0"/>
          <a:chExt cx="0" cy="0"/>
        </a:xfrm>
      </p:grpSpPr>
      <p:sp>
        <p:nvSpPr>
          <p:cNvPr id="10" name="Полілінія: Фігура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noProof="0"/>
          </a:p>
        </p:txBody>
      </p:sp>
      <p:sp>
        <p:nvSpPr>
          <p:cNvPr id="12" name="Місце для зображення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uk-UA" noProof="0"/>
              <a:t>Вставити зображення</a:t>
            </a:r>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uk-UA" noProof="0"/>
              <a:t>ЗАГОЛОВОК</a:t>
            </a:r>
          </a:p>
        </p:txBody>
      </p:sp>
      <p:sp>
        <p:nvSpPr>
          <p:cNvPr id="3" name="Пі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uk-UA" noProof="0"/>
              <a:t>Підзаголовок</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ображення з підписом">
    <p:spTree>
      <p:nvGrpSpPr>
        <p:cNvPr id="1" name=""/>
        <p:cNvGrpSpPr/>
        <p:nvPr/>
      </p:nvGrpSpPr>
      <p:grpSpPr>
        <a:xfrm>
          <a:off x="0" y="0"/>
          <a:ext cx="0" cy="0"/>
          <a:chOff x="0" y="0"/>
          <a:chExt cx="0" cy="0"/>
        </a:xfrm>
      </p:grpSpPr>
      <p:grpSp>
        <p:nvGrpSpPr>
          <p:cNvPr id="4" name="Гру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кут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8" name="Місце для номера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
        <p:nvSpPr>
          <p:cNvPr id="9" name="Заголовок 1">
            <a:extLst>
              <a:ext uri="{FF2B5EF4-FFF2-40B4-BE49-F238E27FC236}">
                <a16:creationId xmlns:a16="http://schemas.microsoft.com/office/drawing/2014/main" id="{A3EA16B2-FFAE-4A6E-977D-191BC1DB5B28}"/>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uk-UA" noProof="0"/>
              <a:t>Зразок заголовка</a:t>
            </a:r>
          </a:p>
        </p:txBody>
      </p:sp>
      <p:sp>
        <p:nvSpPr>
          <p:cNvPr id="10" name="Місце для тексту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Зразки заголовків</a:t>
            </a:r>
          </a:p>
        </p:txBody>
      </p:sp>
      <p:sp>
        <p:nvSpPr>
          <p:cNvPr id="11" name="Місце для зображення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_03">
    <p:spTree>
      <p:nvGrpSpPr>
        <p:cNvPr id="1" name=""/>
        <p:cNvGrpSpPr/>
        <p:nvPr/>
      </p:nvGrpSpPr>
      <p:grpSpPr>
        <a:xfrm>
          <a:off x="0" y="0"/>
          <a:ext cx="0" cy="0"/>
          <a:chOff x="0" y="0"/>
          <a:chExt cx="0" cy="0"/>
        </a:xfrm>
      </p:grpSpPr>
      <p:sp>
        <p:nvSpPr>
          <p:cNvPr id="7" name="Місце для зображення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uk-UA" noProof="0"/>
              <a:t>Вставити зображення</a:t>
            </a:r>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uk-UA" noProof="0"/>
              <a:t>ЗАГОЛОВОК</a:t>
            </a:r>
          </a:p>
        </p:txBody>
      </p:sp>
      <p:sp>
        <p:nvSpPr>
          <p:cNvPr id="3" name="Пі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uk-UA" noProof="0"/>
              <a:t>Підзаголовок</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озділу із зображенням">
    <p:spTree>
      <p:nvGrpSpPr>
        <p:cNvPr id="1" name=""/>
        <p:cNvGrpSpPr/>
        <p:nvPr/>
      </p:nvGrpSpPr>
      <p:grpSpPr>
        <a:xfrm>
          <a:off x="0" y="0"/>
          <a:ext cx="0" cy="0"/>
          <a:chOff x="0" y="0"/>
          <a:chExt cx="0" cy="0"/>
        </a:xfrm>
      </p:grpSpPr>
      <p:sp>
        <p:nvSpPr>
          <p:cNvPr id="7" name="Місце для зображення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uk-UA" noProof="0"/>
              <a:t>Вставити зображення</a:t>
            </a:r>
          </a:p>
        </p:txBody>
      </p:sp>
      <p:sp>
        <p:nvSpPr>
          <p:cNvPr id="2" name="Заголовок 1">
            <a:extLst>
              <a:ext uri="{FF2B5EF4-FFF2-40B4-BE49-F238E27FC236}">
                <a16:creationId xmlns:a16="http://schemas.microsoft.com/office/drawing/2014/main" id="{2DCD3B46-48AB-439D-A981-D3596F977592}"/>
              </a:ext>
            </a:extLst>
          </p:cNvPr>
          <p:cNvSpPr>
            <a:spLocks noGrp="1"/>
          </p:cNvSpPr>
          <p:nvPr>
            <p:ph type="title" hasCustomPrompt="1"/>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uk-UA" noProof="0"/>
              <a:t>Зразок заголовка</a:t>
            </a:r>
          </a:p>
        </p:txBody>
      </p:sp>
      <p:sp>
        <p:nvSpPr>
          <p:cNvPr id="3" name="Місце для тексту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uk-UA" noProof="0"/>
              <a:t>Зразки заголовків</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Вміст_2 стовпець">
    <p:spTree>
      <p:nvGrpSpPr>
        <p:cNvPr id="1" name=""/>
        <p:cNvGrpSpPr/>
        <p:nvPr/>
      </p:nvGrpSpPr>
      <p:grpSpPr>
        <a:xfrm>
          <a:off x="0" y="0"/>
          <a:ext cx="0" cy="0"/>
          <a:chOff x="0" y="0"/>
          <a:chExt cx="0" cy="0"/>
        </a:xfrm>
      </p:grpSpPr>
      <p:sp>
        <p:nvSpPr>
          <p:cNvPr id="9" name="Місце для зображення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uk-UA" noProof="0"/>
              <a:t>Вставити зображення</a:t>
            </a:r>
          </a:p>
        </p:txBody>
      </p:sp>
      <p:sp>
        <p:nvSpPr>
          <p:cNvPr id="14" name="Місце для тексту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uk-UA" noProof="0"/>
              <a:t>Зразки заголовків</a:t>
            </a:r>
          </a:p>
        </p:txBody>
      </p:sp>
      <p:sp>
        <p:nvSpPr>
          <p:cNvPr id="13" name="Місце для тексту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uk-UA" noProof="0"/>
              <a:t>Зразки заголовків</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uk-UA" noProof="0"/>
              <a:t>Зразок заголовка</a:t>
            </a:r>
          </a:p>
        </p:txBody>
      </p:sp>
      <p:sp>
        <p:nvSpPr>
          <p:cNvPr id="16" name="Місце для вмісту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uk-UA" noProof="0"/>
              <a:t>Піктограма</a:t>
            </a:r>
          </a:p>
        </p:txBody>
      </p:sp>
      <p:sp>
        <p:nvSpPr>
          <p:cNvPr id="17" name="Місце для вмісту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uk-UA" noProof="0"/>
              <a:t>Піктограма</a:t>
            </a:r>
          </a:p>
        </p:txBody>
      </p:sp>
      <p:sp>
        <p:nvSpPr>
          <p:cNvPr id="18" name="Місце для номера слайда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uk-UA" noProof="0" smtClean="0"/>
              <a:pPr algn="ctr"/>
              <a:t>‹№›</a:t>
            </a:fld>
            <a:endParaRPr lang="uk-UA"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Вміст_3 стовпець">
    <p:spTree>
      <p:nvGrpSpPr>
        <p:cNvPr id="1" name=""/>
        <p:cNvGrpSpPr/>
        <p:nvPr/>
      </p:nvGrpSpPr>
      <p:grpSpPr>
        <a:xfrm>
          <a:off x="0" y="0"/>
          <a:ext cx="0" cy="0"/>
          <a:chOff x="0" y="0"/>
          <a:chExt cx="0" cy="0"/>
        </a:xfrm>
      </p:grpSpPr>
      <p:sp>
        <p:nvSpPr>
          <p:cNvPr id="9" name="Місце для зображення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uk-UA" noProof="0"/>
              <a:t>Вставити зображення</a:t>
            </a:r>
          </a:p>
        </p:txBody>
      </p:sp>
      <p:sp>
        <p:nvSpPr>
          <p:cNvPr id="14" name="Місце для тексту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uk-UA" noProof="0"/>
              <a:t>Зразки заголовків</a:t>
            </a:r>
          </a:p>
        </p:txBody>
      </p:sp>
      <p:sp>
        <p:nvSpPr>
          <p:cNvPr id="13" name="Місце для тексту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uk-UA" noProof="0"/>
              <a:t>Зразки заголовків</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uk-UA" noProof="0"/>
              <a:t>Зразок заголовка</a:t>
            </a:r>
          </a:p>
        </p:txBody>
      </p:sp>
      <p:sp>
        <p:nvSpPr>
          <p:cNvPr id="16" name="Місце для вмісту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uk-UA" noProof="0"/>
              <a:t>Піктограма</a:t>
            </a:r>
          </a:p>
        </p:txBody>
      </p:sp>
      <p:sp>
        <p:nvSpPr>
          <p:cNvPr id="17" name="Місце для вмісту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uk-UA" noProof="0"/>
              <a:t>Піктограма</a:t>
            </a:r>
          </a:p>
        </p:txBody>
      </p:sp>
      <p:sp>
        <p:nvSpPr>
          <p:cNvPr id="8" name="Місце для тексту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uk-UA" noProof="0"/>
              <a:t>Зразки заголовків</a:t>
            </a:r>
          </a:p>
        </p:txBody>
      </p:sp>
      <p:sp>
        <p:nvSpPr>
          <p:cNvPr id="10" name="Місце для вмісту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uk-UA" noProof="0"/>
              <a:t>Піктограма</a:t>
            </a:r>
          </a:p>
        </p:txBody>
      </p:sp>
      <p:sp>
        <p:nvSpPr>
          <p:cNvPr id="11" name="Місце для номера слайда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uk-UA" noProof="0" smtClean="0"/>
              <a:pPr algn="ctr"/>
              <a:t>‹№›</a:t>
            </a:fld>
            <a:endParaRPr lang="uk-UA"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Вміст_2 стовпець по вертикалі">
    <p:spTree>
      <p:nvGrpSpPr>
        <p:cNvPr id="1" name=""/>
        <p:cNvGrpSpPr/>
        <p:nvPr/>
      </p:nvGrpSpPr>
      <p:grpSpPr>
        <a:xfrm>
          <a:off x="0" y="0"/>
          <a:ext cx="0" cy="0"/>
          <a:chOff x="0" y="0"/>
          <a:chExt cx="0" cy="0"/>
        </a:xfrm>
      </p:grpSpPr>
      <p:sp>
        <p:nvSpPr>
          <p:cNvPr id="9" name="Місце для зображення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uk-UA" noProof="0"/>
              <a:t>Вставити зображення</a:t>
            </a:r>
          </a:p>
        </p:txBody>
      </p:sp>
      <p:sp>
        <p:nvSpPr>
          <p:cNvPr id="13" name="Місце для тексту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uk-UA" noProof="0"/>
              <a:t>Зразки заголовків</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uk-UA" noProof="0"/>
              <a:t>Зразок заголовка</a:t>
            </a:r>
          </a:p>
        </p:txBody>
      </p:sp>
      <p:sp>
        <p:nvSpPr>
          <p:cNvPr id="16" name="Місце для вмісту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uk-UA" noProof="0"/>
              <a:t>Піктограма</a:t>
            </a:r>
          </a:p>
        </p:txBody>
      </p:sp>
      <p:sp>
        <p:nvSpPr>
          <p:cNvPr id="11" name="Місце для тексту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uk-UA" noProof="0"/>
              <a:t>Зразки заголовків</a:t>
            </a:r>
          </a:p>
        </p:txBody>
      </p:sp>
      <p:sp>
        <p:nvSpPr>
          <p:cNvPr id="12" name="Місце для вмісту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uk-UA" noProof="0"/>
              <a:t>Піктограма</a:t>
            </a:r>
          </a:p>
        </p:txBody>
      </p:sp>
      <p:sp>
        <p:nvSpPr>
          <p:cNvPr id="15" name="Місце для номера слайда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uk-UA" noProof="0" smtClean="0"/>
              <a:pPr algn="ctr"/>
              <a:t>‹№›</a:t>
            </a:fld>
            <a:endParaRPr lang="uk-UA"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Вміст_1 стовпець">
    <p:spTree>
      <p:nvGrpSpPr>
        <p:cNvPr id="1" name=""/>
        <p:cNvGrpSpPr/>
        <p:nvPr/>
      </p:nvGrpSpPr>
      <p:grpSpPr>
        <a:xfrm>
          <a:off x="0" y="0"/>
          <a:ext cx="0" cy="0"/>
          <a:chOff x="0" y="0"/>
          <a:chExt cx="0" cy="0"/>
        </a:xfrm>
      </p:grpSpPr>
      <p:sp>
        <p:nvSpPr>
          <p:cNvPr id="9" name="Місце для зображення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uk-UA" noProof="0"/>
              <a:t>Вставити зображення</a:t>
            </a:r>
          </a:p>
        </p:txBody>
      </p:sp>
      <p:sp>
        <p:nvSpPr>
          <p:cNvPr id="13" name="Місце для тексту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uk-UA" noProof="0"/>
              <a:t>Зразки заголовків</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uk-UA" noProof="0"/>
              <a:t>Зразок заголовка</a:t>
            </a:r>
          </a:p>
        </p:txBody>
      </p:sp>
      <p:sp>
        <p:nvSpPr>
          <p:cNvPr id="16" name="Місце для вмісту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uk-UA" noProof="0"/>
              <a:t>Піктограма</a:t>
            </a:r>
          </a:p>
        </p:txBody>
      </p:sp>
      <p:sp>
        <p:nvSpPr>
          <p:cNvPr id="8" name="Місце для номера слайда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uk-UA" noProof="0" smtClean="0"/>
              <a:pPr algn="ctr"/>
              <a:t>‹№›</a:t>
            </a:fld>
            <a:endParaRPr lang="uk-UA"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Вміст">
    <p:spTree>
      <p:nvGrpSpPr>
        <p:cNvPr id="1" name=""/>
        <p:cNvGrpSpPr/>
        <p:nvPr/>
      </p:nvGrpSpPr>
      <p:grpSpPr>
        <a:xfrm>
          <a:off x="0" y="0"/>
          <a:ext cx="0" cy="0"/>
          <a:chOff x="0" y="0"/>
          <a:chExt cx="0" cy="0"/>
        </a:xfrm>
      </p:grpSpPr>
      <p:sp>
        <p:nvSpPr>
          <p:cNvPr id="13" name="Місце для тексту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uk-UA" noProof="0"/>
              <a:t>Зразки заголовків</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uk-UA" noProof="0"/>
              <a:t>Зразок заголовка</a:t>
            </a:r>
          </a:p>
        </p:txBody>
      </p:sp>
      <p:sp>
        <p:nvSpPr>
          <p:cNvPr id="16" name="Місце для вмісту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uk-UA" noProof="0"/>
              <a:t>Піктограма</a:t>
            </a:r>
          </a:p>
        </p:txBody>
      </p:sp>
      <p:grpSp>
        <p:nvGrpSpPr>
          <p:cNvPr id="11" name="Група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Прямокутник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sp>
          <p:nvSpPr>
            <p:cNvPr id="14" name="Овал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p>
          </p:txBody>
        </p:sp>
      </p:grpSp>
      <p:sp>
        <p:nvSpPr>
          <p:cNvPr id="15" name="Місце для номера слайда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noProof="0" smtClean="0">
                <a:solidFill>
                  <a:schemeClr val="bg1"/>
                </a:solidFill>
              </a:rPr>
              <a:pPr algn="ctr"/>
              <a:t>‹№›</a:t>
            </a:fld>
            <a:endParaRPr lang="uk-UA"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Місце для номера слайда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uk-UA" noProof="0" smtClean="0"/>
              <a:pPr algn="ctr"/>
              <a:t>‹№›</a:t>
            </a:fld>
            <a:endParaRPr lang="uk-UA" noProof="0"/>
          </a:p>
        </p:txBody>
      </p:sp>
      <p:sp>
        <p:nvSpPr>
          <p:cNvPr id="2" name="Місце для заголовка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uk-UA" noProof="0"/>
              <a:t>Зразок заголовка</a:t>
            </a:r>
          </a:p>
        </p:txBody>
      </p:sp>
      <p:sp>
        <p:nvSpPr>
          <p:cNvPr id="3" name="Місце для тексту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Місце для зображення 17">
            <a:extLst>
              <a:ext uri="{FF2B5EF4-FFF2-40B4-BE49-F238E27FC236}">
                <a16:creationId xmlns:a16="http://schemas.microsoft.com/office/drawing/2014/main" id="{8B111957-60B1-5EC0-CB31-A1CE87197B81}"/>
              </a:ext>
            </a:extLst>
          </p:cNvPr>
          <p:cNvPicPr>
            <a:picLocks noGrp="1" noChangeAspect="1"/>
          </p:cNvPicPr>
          <p:nvPr>
            <p:ph type="pic" sz="quarter" idx="10"/>
          </p:nvPr>
        </p:nvPicPr>
        <p:blipFill rotWithShape="1">
          <a:blip r:embed="rId3"/>
          <a:srcRect l="20841" t="19427" b="15782"/>
          <a:stretch/>
        </p:blipFill>
        <p:spPr>
          <a:xfrm>
            <a:off x="0" y="0"/>
            <a:ext cx="5598159" cy="6858000"/>
          </a:xfrm>
        </p:spPr>
      </p:pic>
      <p:sp>
        <p:nvSpPr>
          <p:cNvPr id="12" name="Підзаголовок 11" descr="підзаголовок">
            <a:extLst>
              <a:ext uri="{FF2B5EF4-FFF2-40B4-BE49-F238E27FC236}">
                <a16:creationId xmlns:a16="http://schemas.microsoft.com/office/drawing/2014/main" id="{B28A8D9C-5123-4D2B-9272-016EF90E0E50}"/>
              </a:ext>
            </a:extLst>
          </p:cNvPr>
          <p:cNvSpPr>
            <a:spLocks noGrp="1"/>
          </p:cNvSpPr>
          <p:nvPr>
            <p:ph type="subTitle" idx="1"/>
          </p:nvPr>
        </p:nvSpPr>
        <p:spPr>
          <a:xfrm>
            <a:off x="6278880" y="5656561"/>
            <a:ext cx="5679440" cy="521208"/>
          </a:xfrm>
        </p:spPr>
        <p:txBody>
          <a:bodyPr rtlCol="0"/>
          <a:lstStyle/>
          <a:p>
            <a:pPr algn="r" eaLnBrk="1" hangingPunct="1">
              <a:spcBef>
                <a:spcPct val="0"/>
              </a:spcBef>
              <a:buClrTx/>
              <a:buSzTx/>
              <a:buFontTx/>
              <a:buNone/>
            </a:pPr>
            <a:r>
              <a:rPr lang="uk-UA" altLang="uk-UA" sz="2000" b="1" dirty="0">
                <a:solidFill>
                  <a:srgbClr val="002060"/>
                </a:solidFill>
                <a:latin typeface="Arial" panose="020B0604020202020204" pitchFamily="34" charset="0"/>
                <a:cs typeface="Arial" panose="020B0604020202020204" pitchFamily="34" charset="0"/>
              </a:rPr>
              <a:t>Проректор </a:t>
            </a:r>
            <a:r>
              <a:rPr lang="uk-UA" sz="2000" b="1" dirty="0">
                <a:solidFill>
                  <a:srgbClr val="002060"/>
                </a:solidFill>
                <a:latin typeface="Arial" panose="020B0604020202020204" pitchFamily="34" charset="0"/>
                <a:cs typeface="Arial" panose="020B0604020202020204" pitchFamily="34" charset="0"/>
              </a:rPr>
              <a:t>закладу вищої освіти </a:t>
            </a:r>
          </a:p>
          <a:p>
            <a:pPr algn="r" eaLnBrk="1" hangingPunct="1">
              <a:spcBef>
                <a:spcPct val="0"/>
              </a:spcBef>
              <a:buClrTx/>
              <a:buSzTx/>
              <a:buFontTx/>
              <a:buNone/>
            </a:pPr>
            <a:r>
              <a:rPr lang="uk-UA" altLang="uk-UA" sz="2000" b="1" dirty="0">
                <a:solidFill>
                  <a:srgbClr val="002060"/>
                </a:solidFill>
                <a:latin typeface="Arial" panose="020B0604020202020204" pitchFamily="34" charset="0"/>
                <a:cs typeface="Arial" panose="020B0604020202020204" pitchFamily="34" charset="0"/>
              </a:rPr>
              <a:t>з науково-педагогічної роботи </a:t>
            </a:r>
            <a:r>
              <a:rPr lang="uk-UA" altLang="uk-UA" sz="2000" b="1" dirty="0" err="1">
                <a:solidFill>
                  <a:srgbClr val="002060"/>
                </a:solidFill>
                <a:latin typeface="Arial" panose="020B0604020202020204" pitchFamily="34" charset="0"/>
                <a:cs typeface="Arial" panose="020B0604020202020204" pitchFamily="34" charset="0"/>
              </a:rPr>
              <a:t>Геруш</a:t>
            </a:r>
            <a:r>
              <a:rPr lang="uk-UA" altLang="uk-UA" sz="2000" b="1" dirty="0">
                <a:solidFill>
                  <a:srgbClr val="002060"/>
                </a:solidFill>
                <a:latin typeface="Arial" panose="020B0604020202020204" pitchFamily="34" charset="0"/>
                <a:cs typeface="Arial" panose="020B0604020202020204" pitchFamily="34" charset="0"/>
              </a:rPr>
              <a:t> І.В.</a:t>
            </a:r>
          </a:p>
          <a:p>
            <a:pPr algn="r" eaLnBrk="1" hangingPunct="1">
              <a:spcBef>
                <a:spcPct val="0"/>
              </a:spcBef>
              <a:buClrTx/>
              <a:buSzTx/>
              <a:buFontTx/>
              <a:buNone/>
            </a:pPr>
            <a:r>
              <a:rPr lang="uk-UA" altLang="uk-UA" sz="2000" dirty="0">
                <a:solidFill>
                  <a:srgbClr val="002060"/>
                </a:solidFill>
                <a:latin typeface="Arial" panose="020B0604020202020204" pitchFamily="34" charset="0"/>
                <a:cs typeface="Arial" panose="020B0604020202020204" pitchFamily="34" charset="0"/>
              </a:rPr>
              <a:t>2</a:t>
            </a:r>
            <a:r>
              <a:rPr lang="en-US" altLang="uk-UA" sz="2000" dirty="0">
                <a:solidFill>
                  <a:srgbClr val="002060"/>
                </a:solidFill>
                <a:latin typeface="Arial" panose="020B0604020202020204" pitchFamily="34" charset="0"/>
                <a:cs typeface="Arial" panose="020B0604020202020204" pitchFamily="34" charset="0"/>
              </a:rPr>
              <a:t>7</a:t>
            </a:r>
            <a:r>
              <a:rPr lang="uk-UA" altLang="uk-UA" sz="2000" dirty="0">
                <a:solidFill>
                  <a:srgbClr val="002060"/>
                </a:solidFill>
                <a:latin typeface="Arial" panose="020B0604020202020204" pitchFamily="34" charset="0"/>
                <a:cs typeface="Arial" panose="020B0604020202020204" pitchFamily="34" charset="0"/>
              </a:rPr>
              <a:t> квітня 202</a:t>
            </a:r>
            <a:r>
              <a:rPr lang="en-US" altLang="uk-UA" sz="2000" dirty="0">
                <a:solidFill>
                  <a:srgbClr val="002060"/>
                </a:solidFill>
                <a:latin typeface="Arial" panose="020B0604020202020204" pitchFamily="34" charset="0"/>
                <a:cs typeface="Arial" panose="020B0604020202020204" pitchFamily="34" charset="0"/>
              </a:rPr>
              <a:t>3</a:t>
            </a:r>
            <a:r>
              <a:rPr lang="uk-UA" altLang="uk-UA" sz="2000" dirty="0">
                <a:solidFill>
                  <a:srgbClr val="002060"/>
                </a:solidFill>
                <a:latin typeface="Arial" panose="020B0604020202020204" pitchFamily="34" charset="0"/>
                <a:cs typeface="Arial" panose="020B0604020202020204" pitchFamily="34" charset="0"/>
              </a:rPr>
              <a:t> року </a:t>
            </a:r>
            <a:endParaRPr lang="ru-RU" altLang="uk-UA" sz="2000" dirty="0">
              <a:solidFill>
                <a:srgbClr val="002060"/>
              </a:solidFill>
              <a:latin typeface="Arial" panose="020B0604020202020204" pitchFamily="34" charset="0"/>
              <a:cs typeface="Arial" panose="020B0604020202020204" pitchFamily="34" charset="0"/>
            </a:endParaRPr>
          </a:p>
          <a:p>
            <a:pPr rtl="0"/>
            <a:endParaRPr lang="uk-UA" sz="2000" b="1"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7C5C194-77DB-FEE4-3CD4-EE8245758FB7}"/>
              </a:ext>
            </a:extLst>
          </p:cNvPr>
          <p:cNvSpPr txBox="1"/>
          <p:nvPr/>
        </p:nvSpPr>
        <p:spPr>
          <a:xfrm>
            <a:off x="5801360" y="1024513"/>
            <a:ext cx="6390640" cy="4031873"/>
          </a:xfrm>
          <a:prstGeom prst="rect">
            <a:avLst/>
          </a:prstGeom>
          <a:noFill/>
        </p:spPr>
        <p:txBody>
          <a:bodyPr wrap="square" rtlCol="0">
            <a:spAutoFit/>
          </a:bodyPr>
          <a:lstStyle/>
          <a:p>
            <a:r>
              <a:rPr lang="uk-UA" sz="3200" b="1" dirty="0">
                <a:latin typeface="Arial" panose="020B0604020202020204" pitchFamily="34" charset="0"/>
                <a:cs typeface="Arial" panose="020B0604020202020204" pitchFamily="34" charset="0"/>
              </a:rPr>
              <a:t>Про якість </a:t>
            </a:r>
          </a:p>
          <a:p>
            <a:r>
              <a:rPr lang="uk-UA" sz="3200" b="1" dirty="0">
                <a:latin typeface="Arial" panose="020B0604020202020204" pitchFamily="34" charset="0"/>
                <a:cs typeface="Arial" panose="020B0604020202020204" pitchFamily="34" charset="0"/>
              </a:rPr>
              <a:t>теоретичної та практичної підготовки студентів випускних курсів </a:t>
            </a:r>
          </a:p>
          <a:p>
            <a:r>
              <a:rPr lang="uk-UA" sz="3200" b="1" dirty="0">
                <a:latin typeface="Arial" panose="020B0604020202020204" pitchFamily="34" charset="0"/>
                <a:cs typeface="Arial" panose="020B0604020202020204" pitchFamily="34" charset="0"/>
              </a:rPr>
              <a:t>медичних, фармацевтичного, </a:t>
            </a:r>
            <a:br>
              <a:rPr lang="uk-UA" sz="3200" b="1" dirty="0">
                <a:latin typeface="Arial" panose="020B0604020202020204" pitchFamily="34" charset="0"/>
                <a:cs typeface="Arial" panose="020B0604020202020204" pitchFamily="34" charset="0"/>
              </a:rPr>
            </a:br>
            <a:r>
              <a:rPr lang="uk-UA" sz="3200" b="1" dirty="0">
                <a:latin typeface="Arial" panose="020B0604020202020204" pitchFamily="34" charset="0"/>
                <a:cs typeface="Arial" panose="020B0604020202020204" pitchFamily="34" charset="0"/>
              </a:rPr>
              <a:t>стоматологічного факультетів та фахового коледжу</a:t>
            </a:r>
          </a:p>
          <a:p>
            <a:r>
              <a:rPr lang="uk-UA" sz="3200" b="1" dirty="0">
                <a:latin typeface="Arial" panose="020B0604020202020204" pitchFamily="34" charset="0"/>
                <a:cs typeface="Arial" panose="020B0604020202020204" pitchFamily="34" charset="0"/>
              </a:rPr>
              <a:t>університету</a:t>
            </a:r>
            <a:endParaRPr lang="uk-UA" sz="3200" dirty="0"/>
          </a:p>
        </p:txBody>
      </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8">
            <a:extLst>
              <a:ext uri="{FF2B5EF4-FFF2-40B4-BE49-F238E27FC236}">
                <a16:creationId xmlns:a16="http://schemas.microsoft.com/office/drawing/2014/main" id="{9883FF7A-BDAE-646B-64D1-A039C205416D}"/>
              </a:ext>
            </a:extLst>
          </p:cNvPr>
          <p:cNvSpPr/>
          <p:nvPr/>
        </p:nvSpPr>
        <p:spPr>
          <a:xfrm>
            <a:off x="2011681" y="244313"/>
            <a:ext cx="10038079" cy="1292633"/>
          </a:xfrm>
          <a:prstGeom prst="rect">
            <a:avLst/>
          </a:prstGeom>
        </p:spPr>
        <p:txBody>
          <a:bodyPr wrap="square" lIns="91412" tIns="45706" rIns="91412" bIns="45706">
            <a:spAutoFit/>
          </a:bodyPr>
          <a:lstStyle/>
          <a:p>
            <a:pPr algn="ctr">
              <a:spcBef>
                <a:spcPts val="300"/>
              </a:spcBef>
              <a:spcAft>
                <a:spcPts val="300"/>
              </a:spcAft>
            </a:pPr>
            <a:r>
              <a:rPr lang="uk-UA" altLang="uk-UA" sz="2600" kern="1200" dirty="0" err="1">
                <a:latin typeface="Arial" panose="020B0604020202020204" pitchFamily="34" charset="0"/>
                <a:ea typeface="+mn-ea"/>
                <a:cs typeface="Arial" panose="020B0604020202020204" pitchFamily="34" charset="0"/>
              </a:rPr>
              <a:t>Проєкт</a:t>
            </a:r>
            <a:r>
              <a:rPr lang="uk-UA" altLang="uk-UA" sz="2600" kern="1200" dirty="0">
                <a:latin typeface="Arial" panose="020B0604020202020204" pitchFamily="34" charset="0"/>
                <a:ea typeface="+mn-ea"/>
                <a:cs typeface="Arial" panose="020B0604020202020204" pitchFamily="34" charset="0"/>
              </a:rPr>
              <a:t> </a:t>
            </a:r>
            <a:r>
              <a:rPr lang="uk-UA" sz="2600" kern="1200" dirty="0">
                <a:latin typeface="Arial" panose="020B0604020202020204" pitchFamily="34" charset="0"/>
                <a:ea typeface="+mn-ea"/>
                <a:cs typeface="Arial" panose="020B0604020202020204" pitchFamily="34" charset="0"/>
              </a:rPr>
              <a:t>Еразмус+ </a:t>
            </a:r>
            <a:r>
              <a:rPr lang="uk-UA" altLang="uk-UA" sz="2600" kern="1200" dirty="0">
                <a:latin typeface="Arial" panose="020B0604020202020204" pitchFamily="34" charset="0"/>
                <a:ea typeface="+mn-ea"/>
                <a:cs typeface="Arial" panose="020B0604020202020204" pitchFamily="34" charset="0"/>
              </a:rPr>
              <a:t>КА2 СВНЕ  </a:t>
            </a:r>
            <a:r>
              <a:rPr lang="uk-UA" altLang="uk-UA" sz="2600" b="1" kern="1200" dirty="0">
                <a:solidFill>
                  <a:srgbClr val="C00000"/>
                </a:solidFill>
                <a:latin typeface="Arial" panose="020B0604020202020204" pitchFamily="34" charset="0"/>
                <a:ea typeface="+mn-ea"/>
                <a:cs typeface="Arial" panose="020B0604020202020204" pitchFamily="34" charset="0"/>
              </a:rPr>
              <a:t>SAFEMED+</a:t>
            </a:r>
            <a:r>
              <a:rPr lang="uk-UA" altLang="uk-UA" sz="2600" kern="1200" dirty="0">
                <a:solidFill>
                  <a:srgbClr val="C00000"/>
                </a:solidFill>
                <a:latin typeface="Arial" panose="020B0604020202020204" pitchFamily="34" charset="0"/>
                <a:ea typeface="+mn-ea"/>
                <a:cs typeface="Arial" panose="020B0604020202020204" pitchFamily="34" charset="0"/>
              </a:rPr>
              <a:t> - </a:t>
            </a:r>
            <a:br>
              <a:rPr lang="uk-UA" altLang="uk-UA" sz="2600" kern="1200" dirty="0">
                <a:solidFill>
                  <a:srgbClr val="C00000"/>
                </a:solidFill>
                <a:latin typeface="Arial" panose="020B0604020202020204" pitchFamily="34" charset="0"/>
                <a:ea typeface="+mn-ea"/>
                <a:cs typeface="Arial" panose="020B0604020202020204" pitchFamily="34" charset="0"/>
              </a:rPr>
            </a:br>
            <a:r>
              <a:rPr lang="uk-UA" sz="2600" b="1" kern="1200" dirty="0" err="1">
                <a:solidFill>
                  <a:srgbClr val="C00000"/>
                </a:solidFill>
                <a:latin typeface="Arial" panose="020B0604020202020204" pitchFamily="34" charset="0"/>
                <a:ea typeface="+mn-ea"/>
                <a:cs typeface="Arial" panose="020B0604020202020204" pitchFamily="34" charset="0"/>
              </a:rPr>
              <a:t>Симуляційне</a:t>
            </a:r>
            <a:r>
              <a:rPr lang="uk-UA" sz="2600" b="1" kern="1200" dirty="0">
                <a:solidFill>
                  <a:srgbClr val="C00000"/>
                </a:solidFill>
                <a:latin typeface="Arial" panose="020B0604020202020204" pitchFamily="34" charset="0"/>
                <a:ea typeface="+mn-ea"/>
                <a:cs typeface="Arial" panose="020B0604020202020204" pitchFamily="34" charset="0"/>
              </a:rPr>
              <a:t> навчання в медичній освіті для підвищення безпеки та якості обслуговування пацієнтів </a:t>
            </a:r>
          </a:p>
        </p:txBody>
      </p:sp>
      <p:pic>
        <p:nvPicPr>
          <p:cNvPr id="11" name="Рисунок 10">
            <a:extLst>
              <a:ext uri="{FF2B5EF4-FFF2-40B4-BE49-F238E27FC236}">
                <a16:creationId xmlns:a16="http://schemas.microsoft.com/office/drawing/2014/main" id="{E7ED8745-96EF-0205-1113-4B917CF949BD}"/>
              </a:ext>
            </a:extLst>
          </p:cNvPr>
          <p:cNvPicPr>
            <a:picLocks noChangeAspect="1"/>
          </p:cNvPicPr>
          <p:nvPr/>
        </p:nvPicPr>
        <p:blipFill>
          <a:blip r:embed="rId3"/>
          <a:stretch>
            <a:fillRect/>
          </a:stretch>
        </p:blipFill>
        <p:spPr>
          <a:xfrm>
            <a:off x="544408" y="333782"/>
            <a:ext cx="1144871" cy="1113697"/>
          </a:xfrm>
          <a:prstGeom prst="rect">
            <a:avLst/>
          </a:prstGeom>
        </p:spPr>
      </p:pic>
      <p:pic>
        <p:nvPicPr>
          <p:cNvPr id="12" name="Объект 9">
            <a:extLst>
              <a:ext uri="{FF2B5EF4-FFF2-40B4-BE49-F238E27FC236}">
                <a16:creationId xmlns:a16="http://schemas.microsoft.com/office/drawing/2014/main" id="{BCE3D46B-A9D1-5F37-E6BE-836424136D3F}"/>
              </a:ext>
            </a:extLst>
          </p:cNvPr>
          <p:cNvPicPr>
            <a:picLocks noChangeAspect="1"/>
          </p:cNvPicPr>
          <p:nvPr/>
        </p:nvPicPr>
        <p:blipFill>
          <a:blip r:embed="rId4"/>
          <a:stretch>
            <a:fillRect/>
          </a:stretch>
        </p:blipFill>
        <p:spPr>
          <a:xfrm>
            <a:off x="369497" y="1649036"/>
            <a:ext cx="6345185" cy="4401936"/>
          </a:xfrm>
          <a:prstGeom prst="rect">
            <a:avLst/>
          </a:prstGeom>
        </p:spPr>
      </p:pic>
      <p:pic>
        <p:nvPicPr>
          <p:cNvPr id="13" name="Рисунок 12">
            <a:extLst>
              <a:ext uri="{FF2B5EF4-FFF2-40B4-BE49-F238E27FC236}">
                <a16:creationId xmlns:a16="http://schemas.microsoft.com/office/drawing/2014/main" id="{7B6A2BBA-CFE0-A629-04D3-FF9D88CB731B}"/>
              </a:ext>
            </a:extLst>
          </p:cNvPr>
          <p:cNvPicPr>
            <a:picLocks noChangeAspect="1"/>
          </p:cNvPicPr>
          <p:nvPr/>
        </p:nvPicPr>
        <p:blipFill rotWithShape="1">
          <a:blip r:embed="rId5"/>
          <a:srcRect t="21799" r="1441"/>
          <a:stretch/>
        </p:blipFill>
        <p:spPr>
          <a:xfrm>
            <a:off x="6885523" y="4068083"/>
            <a:ext cx="1882557" cy="1990887"/>
          </a:xfrm>
          <a:prstGeom prst="rect">
            <a:avLst/>
          </a:prstGeom>
        </p:spPr>
      </p:pic>
      <p:pic>
        <p:nvPicPr>
          <p:cNvPr id="14" name="Рисунок 13">
            <a:extLst>
              <a:ext uri="{FF2B5EF4-FFF2-40B4-BE49-F238E27FC236}">
                <a16:creationId xmlns:a16="http://schemas.microsoft.com/office/drawing/2014/main" id="{2566A827-632A-DA03-80EF-B66B6212E6F8}"/>
              </a:ext>
            </a:extLst>
          </p:cNvPr>
          <p:cNvPicPr>
            <a:picLocks noChangeAspect="1"/>
          </p:cNvPicPr>
          <p:nvPr/>
        </p:nvPicPr>
        <p:blipFill>
          <a:blip r:embed="rId6"/>
          <a:stretch>
            <a:fillRect/>
          </a:stretch>
        </p:blipFill>
        <p:spPr>
          <a:xfrm>
            <a:off x="6885523" y="1662673"/>
            <a:ext cx="4817063" cy="2274807"/>
          </a:xfrm>
          <a:prstGeom prst="rect">
            <a:avLst/>
          </a:prstGeom>
        </p:spPr>
      </p:pic>
      <p:pic>
        <p:nvPicPr>
          <p:cNvPr id="15" name="Рисунок 14">
            <a:extLst>
              <a:ext uri="{FF2B5EF4-FFF2-40B4-BE49-F238E27FC236}">
                <a16:creationId xmlns:a16="http://schemas.microsoft.com/office/drawing/2014/main" id="{BC92A09A-8316-6E91-6A8A-2ABF4B24F03B}"/>
              </a:ext>
            </a:extLst>
          </p:cNvPr>
          <p:cNvPicPr>
            <a:picLocks noChangeAspect="1"/>
          </p:cNvPicPr>
          <p:nvPr/>
        </p:nvPicPr>
        <p:blipFill>
          <a:blip r:embed="rId7"/>
          <a:stretch>
            <a:fillRect/>
          </a:stretch>
        </p:blipFill>
        <p:spPr>
          <a:xfrm>
            <a:off x="8938921" y="4078243"/>
            <a:ext cx="2763665" cy="1990887"/>
          </a:xfrm>
          <a:prstGeom prst="rect">
            <a:avLst/>
          </a:prstGeom>
        </p:spPr>
      </p:pic>
      <p:sp>
        <p:nvSpPr>
          <p:cNvPr id="16" name="Прямоугольник 14">
            <a:extLst>
              <a:ext uri="{FF2B5EF4-FFF2-40B4-BE49-F238E27FC236}">
                <a16:creationId xmlns:a16="http://schemas.microsoft.com/office/drawing/2014/main" id="{6D59AD87-7D0F-20AE-C4C1-45544DE6FADE}"/>
              </a:ext>
            </a:extLst>
          </p:cNvPr>
          <p:cNvSpPr/>
          <p:nvPr/>
        </p:nvSpPr>
        <p:spPr>
          <a:xfrm>
            <a:off x="3160048" y="6457890"/>
            <a:ext cx="6145657" cy="400110"/>
          </a:xfrm>
          <a:prstGeom prst="rect">
            <a:avLst/>
          </a:prstGeom>
        </p:spPr>
        <p:txBody>
          <a:bodyPr wrap="none">
            <a:spAutoFit/>
          </a:bodyPr>
          <a:lstStyle/>
          <a:p>
            <a:r>
              <a:rPr lang="uk-UA" sz="2000" b="1" dirty="0">
                <a:latin typeface="Arial" panose="020B0604020202020204" pitchFamily="34" charset="0"/>
                <a:ea typeface="Calibri" panose="020F0502020204030204" pitchFamily="34" charset="0"/>
                <a:cs typeface="Arial" panose="020B0604020202020204" pitchFamily="34" charset="0"/>
              </a:rPr>
              <a:t>Всього закуплено обладнання на </a:t>
            </a:r>
            <a:r>
              <a:rPr lang="uk-UA" sz="2000" b="1" dirty="0">
                <a:latin typeface="Arial" panose="020B0604020202020204" pitchFamily="34" charset="0"/>
                <a:cs typeface="Arial" panose="020B0604020202020204" pitchFamily="34" charset="0"/>
              </a:rPr>
              <a:t>1 020 000 грн</a:t>
            </a:r>
          </a:p>
        </p:txBody>
      </p:sp>
    </p:spTree>
    <p:extLst>
      <p:ext uri="{BB962C8B-B14F-4D97-AF65-F5344CB8AC3E}">
        <p14:creationId xmlns:p14="http://schemas.microsoft.com/office/powerpoint/2010/main" val="220511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медичних факультетів №№ 1-3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«Медицина»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graphicFrame>
        <p:nvGraphicFramePr>
          <p:cNvPr id="13" name="Объект 5">
            <a:extLst>
              <a:ext uri="{FF2B5EF4-FFF2-40B4-BE49-F238E27FC236}">
                <a16:creationId xmlns:a16="http://schemas.microsoft.com/office/drawing/2014/main" id="{DA8307E4-DE8C-F17B-072B-B99DBB9F81B6}"/>
              </a:ext>
            </a:extLst>
          </p:cNvPr>
          <p:cNvGraphicFramePr>
            <a:graphicFrameLocks/>
          </p:cNvGraphicFramePr>
          <p:nvPr>
            <p:extLst>
              <p:ext uri="{D42A27DB-BD31-4B8C-83A1-F6EECF244321}">
                <p14:modId xmlns:p14="http://schemas.microsoft.com/office/powerpoint/2010/main" val="2272042745"/>
              </p:ext>
            </p:extLst>
          </p:nvPr>
        </p:nvGraphicFramePr>
        <p:xfrm>
          <a:off x="428596" y="1463040"/>
          <a:ext cx="6998364" cy="5394960"/>
        </p:xfrm>
        <a:graphic>
          <a:graphicData uri="http://schemas.openxmlformats.org/drawingml/2006/chart">
            <c:chart xmlns:c="http://schemas.openxmlformats.org/drawingml/2006/chart" xmlns:r="http://schemas.openxmlformats.org/officeDocument/2006/relationships" r:id="rId3"/>
          </a:graphicData>
        </a:graphic>
      </p:graphicFrame>
      <p:sp>
        <p:nvSpPr>
          <p:cNvPr id="14" name="Содержимое 6">
            <a:extLst>
              <a:ext uri="{FF2B5EF4-FFF2-40B4-BE49-F238E27FC236}">
                <a16:creationId xmlns:a16="http://schemas.microsoft.com/office/drawing/2014/main" id="{0FB2C1C7-F248-74E3-3615-E5CF70E515BB}"/>
              </a:ext>
            </a:extLst>
          </p:cNvPr>
          <p:cNvSpPr txBox="1">
            <a:spLocks/>
          </p:cNvSpPr>
          <p:nvPr/>
        </p:nvSpPr>
        <p:spPr>
          <a:xfrm>
            <a:off x="7755546" y="2808437"/>
            <a:ext cx="3786214" cy="35004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buFont typeface="Arial" panose="020B0604020202020204" pitchFamily="34" charset="0"/>
              <a:buNone/>
            </a:pPr>
            <a:r>
              <a:rPr lang="uk-UA"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Ведення фізіологічної вагітності та ургентна допомога вагітним (стандартизований пацієнт)</a:t>
            </a:r>
            <a:endParaRPr lang="en-US" dirty="0">
              <a:latin typeface="Arial" panose="020B0604020202020204" pitchFamily="34" charset="0"/>
              <a:cs typeface="Arial" panose="020B0604020202020204" pitchFamily="34" charset="0"/>
            </a:endParaRPr>
          </a:p>
          <a:p>
            <a:pPr marL="447675" indent="-447675">
              <a:buFont typeface="Arial" panose="020B0604020202020204" pitchFamily="34" charset="0"/>
              <a:buNone/>
            </a:pPr>
            <a:r>
              <a:rPr lang="uk-UA"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Діагностика невідкладних станів (гостра кровотеча в гінекології (стандартизований пацієнт)</a:t>
            </a:r>
            <a:endParaRPr lang="en-US" dirty="0">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534160"/>
            <a:ext cx="4107542" cy="1116713"/>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k-UA" sz="2400" b="1" dirty="0">
                <a:latin typeface="Arial" panose="020B0604020202020204" pitchFamily="34" charset="0"/>
                <a:cs typeface="Arial" panose="020B0604020202020204" pitchFamily="34" charset="0"/>
              </a:rPr>
              <a:t>Станції акушерсько-гінекологічного профілю</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32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медичних факультетів №№ 1-3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«Медицина»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534160"/>
            <a:ext cx="4107542" cy="1116713"/>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k-UA" sz="2400" b="1" dirty="0">
                <a:latin typeface="Arial" panose="020B0604020202020204" pitchFamily="34" charset="0"/>
                <a:cs typeface="Arial" panose="020B0604020202020204" pitchFamily="34" charset="0"/>
              </a:rPr>
              <a:t>Станції педіатричного профілю</a:t>
            </a:r>
            <a:endParaRPr lang="ru-RU" sz="2400" b="1" dirty="0">
              <a:latin typeface="Arial" panose="020B0604020202020204" pitchFamily="34" charset="0"/>
              <a:cs typeface="Arial" panose="020B0604020202020204" pitchFamily="34" charset="0"/>
            </a:endParaRPr>
          </a:p>
        </p:txBody>
      </p:sp>
      <p:sp>
        <p:nvSpPr>
          <p:cNvPr id="2" name="Содержимое 6">
            <a:extLst>
              <a:ext uri="{FF2B5EF4-FFF2-40B4-BE49-F238E27FC236}">
                <a16:creationId xmlns:a16="http://schemas.microsoft.com/office/drawing/2014/main" id="{78E25F8F-F683-D9F4-C672-CCC2796416D0}"/>
              </a:ext>
            </a:extLst>
          </p:cNvPr>
          <p:cNvSpPr txBox="1">
            <a:spLocks/>
          </p:cNvSpPr>
          <p:nvPr/>
        </p:nvSpPr>
        <p:spPr>
          <a:xfrm>
            <a:off x="7655862" y="2822882"/>
            <a:ext cx="3929090" cy="3500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uk-UA" sz="24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 - </a:t>
            </a:r>
            <a:r>
              <a:rPr lang="uk-UA" sz="2400" dirty="0">
                <a:latin typeface="Arial" panose="020B0604020202020204" pitchFamily="34" charset="0"/>
                <a:cs typeface="Arial" panose="020B0604020202020204" pitchFamily="34" charset="0"/>
              </a:rPr>
              <a:t>Попередня діагностика висипних захворювань у дітей</a:t>
            </a:r>
            <a:endParaRPr lang="en-US" sz="2400" dirty="0">
              <a:latin typeface="Arial" panose="020B0604020202020204" pitchFamily="34" charset="0"/>
              <a:cs typeface="Arial" panose="020B0604020202020204" pitchFamily="34" charset="0"/>
            </a:endParaRPr>
          </a:p>
          <a:p>
            <a:pPr>
              <a:buFont typeface="Arial" panose="020B0604020202020204" pitchFamily="34" charset="0"/>
              <a:buNone/>
            </a:pPr>
            <a:r>
              <a:rPr lang="uk-UA" sz="2400" dirty="0">
                <a:latin typeface="Arial" panose="020B0604020202020204" pitchFamily="34" charset="0"/>
                <a:cs typeface="Arial" panose="020B0604020202020204" pitchFamily="34" charset="0"/>
              </a:rPr>
              <a:t>7</a:t>
            </a:r>
            <a:r>
              <a:rPr lang="en-US" sz="2400" dirty="0">
                <a:latin typeface="Arial" panose="020B0604020202020204" pitchFamily="34" charset="0"/>
                <a:cs typeface="Arial" panose="020B0604020202020204" pitchFamily="34" charset="0"/>
              </a:rPr>
              <a:t> - </a:t>
            </a:r>
            <a:r>
              <a:rPr lang="uk-UA" sz="2400" dirty="0">
                <a:latin typeface="Arial" panose="020B0604020202020204" pitchFamily="34" charset="0"/>
                <a:cs typeface="Arial" panose="020B0604020202020204" pitchFamily="34" charset="0"/>
              </a:rPr>
              <a:t>Стандартизований пацієнт в клініці дитячих </a:t>
            </a:r>
            <a:r>
              <a:rPr lang="uk-UA" sz="2400" dirty="0" err="1">
                <a:latin typeface="Arial" panose="020B0604020202020204" pitchFamily="34" charset="0"/>
                <a:cs typeface="Arial" panose="020B0604020202020204" pitchFamily="34" charset="0"/>
              </a:rPr>
              <a:t>хвороб</a:t>
            </a:r>
            <a:r>
              <a:rPr lang="uk-UA" sz="2400" dirty="0">
                <a:latin typeface="Arial" panose="020B0604020202020204" pitchFamily="34" charset="0"/>
                <a:cs typeface="Arial" panose="020B0604020202020204" pitchFamily="34" charset="0"/>
              </a:rPr>
              <a:t>, невідкладні стани в педіатрії та дитячій хірургії</a:t>
            </a:r>
            <a:endParaRPr lang="en-US" sz="2400" dirty="0">
              <a:latin typeface="Arial" panose="020B0604020202020204" pitchFamily="34" charset="0"/>
              <a:cs typeface="Arial" panose="020B0604020202020204" pitchFamily="34" charset="0"/>
            </a:endParaRPr>
          </a:p>
        </p:txBody>
      </p:sp>
      <p:graphicFrame>
        <p:nvGraphicFramePr>
          <p:cNvPr id="3" name="Объект 5">
            <a:extLst>
              <a:ext uri="{FF2B5EF4-FFF2-40B4-BE49-F238E27FC236}">
                <a16:creationId xmlns:a16="http://schemas.microsoft.com/office/drawing/2014/main" id="{780ACBE5-B0D5-5E80-5C5E-75B6718392E8}"/>
              </a:ext>
            </a:extLst>
          </p:cNvPr>
          <p:cNvGraphicFramePr>
            <a:graphicFrameLocks/>
          </p:cNvGraphicFramePr>
          <p:nvPr>
            <p:extLst>
              <p:ext uri="{D42A27DB-BD31-4B8C-83A1-F6EECF244321}">
                <p14:modId xmlns:p14="http://schemas.microsoft.com/office/powerpoint/2010/main" val="1290373728"/>
              </p:ext>
            </p:extLst>
          </p:nvPr>
        </p:nvGraphicFramePr>
        <p:xfrm>
          <a:off x="428596" y="1463040"/>
          <a:ext cx="7227266" cy="5394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47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медичних факультетів №№ 1-3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«Медицина»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534160"/>
            <a:ext cx="4107542" cy="1116713"/>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k-UA" sz="2400" b="1" dirty="0">
                <a:latin typeface="Arial" panose="020B0604020202020204" pitchFamily="34" charset="0"/>
                <a:cs typeface="Arial" panose="020B0604020202020204" pitchFamily="34" charset="0"/>
              </a:rPr>
              <a:t>Станції терапевтичного профілю</a:t>
            </a:r>
            <a:endParaRPr lang="ru-RU" sz="2400" b="1" dirty="0">
              <a:latin typeface="Arial" panose="020B0604020202020204" pitchFamily="34" charset="0"/>
              <a:cs typeface="Arial" panose="020B0604020202020204" pitchFamily="34" charset="0"/>
            </a:endParaRPr>
          </a:p>
        </p:txBody>
      </p:sp>
      <p:sp>
        <p:nvSpPr>
          <p:cNvPr id="2" name="Содержимое 6">
            <a:extLst>
              <a:ext uri="{FF2B5EF4-FFF2-40B4-BE49-F238E27FC236}">
                <a16:creationId xmlns:a16="http://schemas.microsoft.com/office/drawing/2014/main" id="{78E25F8F-F683-D9F4-C672-CCC2796416D0}"/>
              </a:ext>
            </a:extLst>
          </p:cNvPr>
          <p:cNvSpPr txBox="1">
            <a:spLocks/>
          </p:cNvSpPr>
          <p:nvPr/>
        </p:nvSpPr>
        <p:spPr>
          <a:xfrm>
            <a:off x="7700946" y="2721993"/>
            <a:ext cx="4312618" cy="37607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None/>
            </a:pPr>
            <a:r>
              <a:rPr lang="en-US" sz="2500" dirty="0">
                <a:latin typeface="Arial" panose="020B0604020202020204" pitchFamily="34" charset="0"/>
                <a:cs typeface="Arial" panose="020B0604020202020204" pitchFamily="34" charset="0"/>
              </a:rPr>
              <a:t>2 - </a:t>
            </a:r>
            <a:r>
              <a:rPr lang="uk-UA" sz="2500" dirty="0">
                <a:latin typeface="Arial" panose="020B0604020202020204" pitchFamily="34" charset="0"/>
                <a:cs typeface="Arial" panose="020B0604020202020204" pitchFamily="34" charset="0"/>
              </a:rPr>
              <a:t>Лабораторно-інструментальна діагностика в клініці внутрішньої медицини та фтизіатрії</a:t>
            </a:r>
            <a:endParaRPr lang="en-US" sz="2500" dirty="0">
              <a:latin typeface="Arial" panose="020B0604020202020204" pitchFamily="34" charset="0"/>
              <a:cs typeface="Arial" panose="020B0604020202020204" pitchFamily="34" charset="0"/>
            </a:endParaRPr>
          </a:p>
          <a:p>
            <a:pPr>
              <a:lnSpc>
                <a:spcPct val="120000"/>
              </a:lnSpc>
              <a:buNone/>
            </a:pPr>
            <a:r>
              <a:rPr lang="en-US" sz="2500" dirty="0">
                <a:latin typeface="Arial" panose="020B0604020202020204" pitchFamily="34" charset="0"/>
                <a:cs typeface="Arial" panose="020B0604020202020204" pitchFamily="34" charset="0"/>
              </a:rPr>
              <a:t>3 - </a:t>
            </a:r>
            <a:r>
              <a:rPr lang="uk-UA" sz="2500" dirty="0">
                <a:latin typeface="Arial" panose="020B0604020202020204" pitchFamily="34" charset="0"/>
                <a:cs typeface="Arial" panose="020B0604020202020204" pitchFamily="34" charset="0"/>
              </a:rPr>
              <a:t>Діагностика та надання допомоги при невідкладних станах у клініці внутрішньої медицини, ендокринології, алергології та фтизіатрії</a:t>
            </a:r>
            <a:endParaRPr lang="en-US" sz="2500" dirty="0">
              <a:latin typeface="Arial" panose="020B0604020202020204" pitchFamily="34" charset="0"/>
              <a:cs typeface="Arial" panose="020B0604020202020204" pitchFamily="34" charset="0"/>
            </a:endParaRPr>
          </a:p>
          <a:p>
            <a:pPr>
              <a:lnSpc>
                <a:spcPct val="120000"/>
              </a:lnSpc>
              <a:buNone/>
            </a:pPr>
            <a:r>
              <a:rPr lang="en-US" sz="2500" dirty="0">
                <a:latin typeface="Arial" panose="020B0604020202020204" pitchFamily="34" charset="0"/>
                <a:cs typeface="Arial" panose="020B0604020202020204" pitchFamily="34" charset="0"/>
              </a:rPr>
              <a:t>8 - </a:t>
            </a:r>
            <a:r>
              <a:rPr lang="uk-UA" sz="2500" dirty="0">
                <a:latin typeface="Arial" panose="020B0604020202020204" pitchFamily="34" charset="0"/>
                <a:cs typeface="Arial" panose="020B0604020202020204" pitchFamily="34" charset="0"/>
              </a:rPr>
              <a:t>Стандартизований пацієнт в клініці внутрішньої медицини</a:t>
            </a:r>
            <a:endParaRPr lang="ru-RU" sz="2500" dirty="0">
              <a:latin typeface="Arial" panose="020B0604020202020204" pitchFamily="34" charset="0"/>
              <a:cs typeface="Arial" panose="020B0604020202020204" pitchFamily="34" charset="0"/>
            </a:endParaRPr>
          </a:p>
        </p:txBody>
      </p:sp>
      <p:graphicFrame>
        <p:nvGraphicFramePr>
          <p:cNvPr id="5" name="Объект 5">
            <a:extLst>
              <a:ext uri="{FF2B5EF4-FFF2-40B4-BE49-F238E27FC236}">
                <a16:creationId xmlns:a16="http://schemas.microsoft.com/office/drawing/2014/main" id="{3695B6F7-4460-78FC-13D8-98FADDA75ECD}"/>
              </a:ext>
            </a:extLst>
          </p:cNvPr>
          <p:cNvGraphicFramePr>
            <a:graphicFrameLocks/>
          </p:cNvGraphicFramePr>
          <p:nvPr>
            <p:extLst>
              <p:ext uri="{D42A27DB-BD31-4B8C-83A1-F6EECF244321}">
                <p14:modId xmlns:p14="http://schemas.microsoft.com/office/powerpoint/2010/main" val="2457957268"/>
              </p:ext>
            </p:extLst>
          </p:nvPr>
        </p:nvGraphicFramePr>
        <p:xfrm>
          <a:off x="81280" y="1463040"/>
          <a:ext cx="7619666" cy="5394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38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медичних факультетів №№ 1-3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«Медицина»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534160"/>
            <a:ext cx="4107542" cy="1116713"/>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k-UA" sz="2400" b="1" dirty="0">
                <a:latin typeface="Arial" panose="020B0604020202020204" pitchFamily="34" charset="0"/>
                <a:cs typeface="Arial" panose="020B0604020202020204" pitchFamily="34" charset="0"/>
              </a:rPr>
              <a:t>Станції хірургічного профілю</a:t>
            </a:r>
            <a:endParaRPr lang="ru-RU" sz="2400" b="1" dirty="0">
              <a:latin typeface="Arial" panose="020B0604020202020204" pitchFamily="34" charset="0"/>
              <a:cs typeface="Arial" panose="020B0604020202020204" pitchFamily="34" charset="0"/>
            </a:endParaRPr>
          </a:p>
        </p:txBody>
      </p:sp>
      <p:sp>
        <p:nvSpPr>
          <p:cNvPr id="2" name="Содержимое 6">
            <a:extLst>
              <a:ext uri="{FF2B5EF4-FFF2-40B4-BE49-F238E27FC236}">
                <a16:creationId xmlns:a16="http://schemas.microsoft.com/office/drawing/2014/main" id="{78E25F8F-F683-D9F4-C672-CCC2796416D0}"/>
              </a:ext>
            </a:extLst>
          </p:cNvPr>
          <p:cNvSpPr txBox="1">
            <a:spLocks/>
          </p:cNvSpPr>
          <p:nvPr/>
        </p:nvSpPr>
        <p:spPr>
          <a:xfrm>
            <a:off x="7700946" y="2721993"/>
            <a:ext cx="4312618" cy="376079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None/>
            </a:pPr>
            <a:r>
              <a:rPr lang="uk-UA"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uk-UA" sz="2400" dirty="0">
                <a:latin typeface="Arial" panose="020B0604020202020204" pitchFamily="34" charset="0"/>
                <a:cs typeface="Arial" panose="020B0604020202020204" pitchFamily="34" charset="0"/>
              </a:rPr>
              <a:t>Стандартизований пацієнт в клініці хірургії</a:t>
            </a:r>
            <a:endParaRPr lang="en-US" sz="2400" dirty="0">
              <a:latin typeface="Arial" panose="020B0604020202020204" pitchFamily="34" charset="0"/>
              <a:cs typeface="Arial" panose="020B0604020202020204" pitchFamily="34" charset="0"/>
            </a:endParaRPr>
          </a:p>
          <a:p>
            <a:pPr>
              <a:lnSpc>
                <a:spcPct val="120000"/>
              </a:lnSpc>
              <a:buNone/>
            </a:pPr>
            <a:r>
              <a:rPr lang="uk-UA" sz="24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 </a:t>
            </a:r>
            <a:r>
              <a:rPr lang="uk-UA" sz="2400" dirty="0">
                <a:latin typeface="Arial" panose="020B0604020202020204" pitchFamily="34" charset="0"/>
                <a:cs typeface="Arial" panose="020B0604020202020204" pitchFamily="34" charset="0"/>
              </a:rPr>
              <a:t>Об’єктивне обстеження хворого з онкологічною патологією, проктологічними та урологічними захворюваннями</a:t>
            </a:r>
            <a:endParaRPr lang="en-US" sz="2400" dirty="0">
              <a:latin typeface="Arial" panose="020B0604020202020204" pitchFamily="34" charset="0"/>
              <a:cs typeface="Arial" panose="020B0604020202020204" pitchFamily="34" charset="0"/>
            </a:endParaRPr>
          </a:p>
          <a:p>
            <a:pPr>
              <a:lnSpc>
                <a:spcPct val="120000"/>
              </a:lnSpc>
              <a:buNone/>
            </a:pPr>
            <a:r>
              <a:rPr lang="uk-UA" sz="2400" dirty="0">
                <a:latin typeface="Arial" panose="020B0604020202020204" pitchFamily="34" charset="0"/>
                <a:cs typeface="Arial" panose="020B0604020202020204" pitchFamily="34" charset="0"/>
              </a:rPr>
              <a:t>9</a:t>
            </a:r>
            <a:r>
              <a:rPr lang="en-US" sz="2400" dirty="0">
                <a:latin typeface="Arial" panose="020B0604020202020204" pitchFamily="34" charset="0"/>
                <a:cs typeface="Arial" panose="020B0604020202020204" pitchFamily="34" charset="0"/>
              </a:rPr>
              <a:t> - </a:t>
            </a:r>
            <a:r>
              <a:rPr lang="uk-UA" sz="2400" dirty="0">
                <a:latin typeface="Arial" panose="020B0604020202020204" pitchFamily="34" charset="0"/>
                <a:cs typeface="Arial" panose="020B0604020202020204" pitchFamily="34" charset="0"/>
              </a:rPr>
              <a:t>Невідкладна допомога при травмах, термічних ураженнях та серцево-легенева реанімація</a:t>
            </a:r>
            <a:endParaRPr lang="ru-RU" sz="2400" dirty="0">
              <a:latin typeface="Arial" panose="020B0604020202020204" pitchFamily="34" charset="0"/>
              <a:cs typeface="Arial" panose="020B0604020202020204" pitchFamily="34" charset="0"/>
            </a:endParaRPr>
          </a:p>
          <a:p>
            <a:pPr>
              <a:lnSpc>
                <a:spcPct val="120000"/>
              </a:lnSpc>
              <a:buNone/>
            </a:pPr>
            <a:endParaRPr lang="ru-RU" sz="2000" dirty="0">
              <a:latin typeface="Arial" panose="020B0604020202020204" pitchFamily="34" charset="0"/>
              <a:cs typeface="Arial" panose="020B0604020202020204" pitchFamily="34" charset="0"/>
            </a:endParaRPr>
          </a:p>
        </p:txBody>
      </p:sp>
      <p:graphicFrame>
        <p:nvGraphicFramePr>
          <p:cNvPr id="3" name="Объект 5">
            <a:extLst>
              <a:ext uri="{FF2B5EF4-FFF2-40B4-BE49-F238E27FC236}">
                <a16:creationId xmlns:a16="http://schemas.microsoft.com/office/drawing/2014/main" id="{93159946-4851-8BD2-CE38-8E4F586EFF7B}"/>
              </a:ext>
            </a:extLst>
          </p:cNvPr>
          <p:cNvGraphicFramePr>
            <a:graphicFrameLocks/>
          </p:cNvGraphicFramePr>
          <p:nvPr>
            <p:extLst>
              <p:ext uri="{D42A27DB-BD31-4B8C-83A1-F6EECF244321}">
                <p14:modId xmlns:p14="http://schemas.microsoft.com/office/powerpoint/2010/main" val="3422211711"/>
              </p:ext>
            </p:extLst>
          </p:nvPr>
        </p:nvGraphicFramePr>
        <p:xfrm>
          <a:off x="325120" y="1463040"/>
          <a:ext cx="7330742" cy="5394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37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54B782E-3014-493B-47A7-8678BE6D5410}"/>
              </a:ext>
            </a:extLst>
          </p:cNvPr>
          <p:cNvPicPr>
            <a:picLocks noChangeAspect="1"/>
          </p:cNvPicPr>
          <p:nvPr/>
        </p:nvPicPr>
        <p:blipFill>
          <a:blip r:embed="rId3"/>
          <a:stretch>
            <a:fillRect/>
          </a:stretch>
        </p:blipFill>
        <p:spPr>
          <a:xfrm>
            <a:off x="6082717" y="3711592"/>
            <a:ext cx="5326639" cy="2455248"/>
          </a:xfrm>
          <a:prstGeom prst="rect">
            <a:avLst/>
          </a:prstGeom>
        </p:spPr>
      </p:pic>
      <p:sp>
        <p:nvSpPr>
          <p:cNvPr id="10" name="Прямоугольник 8">
            <a:extLst>
              <a:ext uri="{FF2B5EF4-FFF2-40B4-BE49-F238E27FC236}">
                <a16:creationId xmlns:a16="http://schemas.microsoft.com/office/drawing/2014/main" id="{9883FF7A-BDAE-646B-64D1-A039C205416D}"/>
              </a:ext>
            </a:extLst>
          </p:cNvPr>
          <p:cNvSpPr/>
          <p:nvPr/>
        </p:nvSpPr>
        <p:spPr>
          <a:xfrm>
            <a:off x="833121" y="325593"/>
            <a:ext cx="10038079" cy="646303"/>
          </a:xfrm>
          <a:prstGeom prst="rect">
            <a:avLst/>
          </a:prstGeom>
        </p:spPr>
        <p:txBody>
          <a:bodyPr wrap="square" lIns="91412" tIns="45706" rIns="91412" bIns="45706">
            <a:spAutoFit/>
          </a:bodyPr>
          <a:lstStyle/>
          <a:p>
            <a:pPr algn="ctr">
              <a:spcBef>
                <a:spcPts val="300"/>
              </a:spcBef>
              <a:spcAft>
                <a:spcPts val="300"/>
              </a:spcAft>
            </a:pPr>
            <a:r>
              <a:rPr lang="uk-UA" sz="3600" b="1" dirty="0">
                <a:solidFill>
                  <a:srgbClr val="002060"/>
                </a:solidFill>
                <a:latin typeface="Arial" panose="020B0604020202020204" pitchFamily="34" charset="0"/>
                <a:cs typeface="Arial" panose="020B0604020202020204" pitchFamily="34" charset="0"/>
              </a:rPr>
              <a:t>Тренінг ОСП(К)І 2023</a:t>
            </a:r>
          </a:p>
        </p:txBody>
      </p:sp>
      <p:pic>
        <p:nvPicPr>
          <p:cNvPr id="2" name="Рисунок 1">
            <a:extLst>
              <a:ext uri="{FF2B5EF4-FFF2-40B4-BE49-F238E27FC236}">
                <a16:creationId xmlns:a16="http://schemas.microsoft.com/office/drawing/2014/main" id="{85CE4217-68DE-B28D-8860-0495609B0EA9}"/>
              </a:ext>
            </a:extLst>
          </p:cNvPr>
          <p:cNvPicPr>
            <a:picLocks noChangeAspect="1"/>
          </p:cNvPicPr>
          <p:nvPr/>
        </p:nvPicPr>
        <p:blipFill>
          <a:blip r:embed="rId4"/>
          <a:stretch>
            <a:fillRect/>
          </a:stretch>
        </p:blipFill>
        <p:spPr>
          <a:xfrm>
            <a:off x="650886" y="1134440"/>
            <a:ext cx="5282555" cy="2434928"/>
          </a:xfrm>
          <a:prstGeom prst="rect">
            <a:avLst/>
          </a:prstGeom>
        </p:spPr>
      </p:pic>
      <p:pic>
        <p:nvPicPr>
          <p:cNvPr id="4" name="Рисунок 3">
            <a:extLst>
              <a:ext uri="{FF2B5EF4-FFF2-40B4-BE49-F238E27FC236}">
                <a16:creationId xmlns:a16="http://schemas.microsoft.com/office/drawing/2014/main" id="{EEBC57E1-87F0-A181-9132-8578867508AF}"/>
              </a:ext>
            </a:extLst>
          </p:cNvPr>
          <p:cNvPicPr>
            <a:picLocks noChangeAspect="1"/>
          </p:cNvPicPr>
          <p:nvPr/>
        </p:nvPicPr>
        <p:blipFill>
          <a:blip r:embed="rId5"/>
          <a:stretch>
            <a:fillRect/>
          </a:stretch>
        </p:blipFill>
        <p:spPr>
          <a:xfrm>
            <a:off x="650885" y="3731912"/>
            <a:ext cx="5282555" cy="2434928"/>
          </a:xfrm>
          <a:prstGeom prst="rect">
            <a:avLst/>
          </a:prstGeom>
        </p:spPr>
      </p:pic>
      <p:pic>
        <p:nvPicPr>
          <p:cNvPr id="5" name="Рисунок 4">
            <a:extLst>
              <a:ext uri="{FF2B5EF4-FFF2-40B4-BE49-F238E27FC236}">
                <a16:creationId xmlns:a16="http://schemas.microsoft.com/office/drawing/2014/main" id="{A3B79EE5-8548-96D4-F20E-D4B22AE14F7F}"/>
              </a:ext>
            </a:extLst>
          </p:cNvPr>
          <p:cNvPicPr>
            <a:picLocks noChangeAspect="1"/>
          </p:cNvPicPr>
          <p:nvPr/>
        </p:nvPicPr>
        <p:blipFill>
          <a:blip r:embed="rId6"/>
          <a:stretch>
            <a:fillRect/>
          </a:stretch>
        </p:blipFill>
        <p:spPr>
          <a:xfrm flipH="1">
            <a:off x="6085839" y="1124280"/>
            <a:ext cx="5282555" cy="2434928"/>
          </a:xfrm>
          <a:prstGeom prst="rect">
            <a:avLst/>
          </a:prstGeom>
        </p:spPr>
      </p:pic>
    </p:spTree>
    <p:extLst>
      <p:ext uri="{BB962C8B-B14F-4D97-AF65-F5344CB8AC3E}">
        <p14:creationId xmlns:p14="http://schemas.microsoft.com/office/powerpoint/2010/main" val="14640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017361"/>
          </a:xfrm>
        </p:spPr>
        <p:txBody>
          <a:bodyPr rtlCol="0"/>
          <a:lstStyle/>
          <a:p>
            <a:pPr algn="ctr" rtl="0">
              <a:lnSpc>
                <a:spcPct val="100000"/>
              </a:lnSpc>
            </a:pPr>
            <a:r>
              <a:rPr lang="uk-UA" sz="2800" b="1" dirty="0">
                <a:solidFill>
                  <a:srgbClr val="002060"/>
                </a:solidFill>
                <a:latin typeface="Arial" panose="020B0604020202020204" pitchFamily="34" charset="0"/>
                <a:cs typeface="Arial" panose="020B0604020202020204" pitchFamily="34" charset="0"/>
              </a:rPr>
              <a:t>Частка студентів медичних факультетів №№ 1-3,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які </a:t>
            </a:r>
            <a:r>
              <a:rPr lang="uk-UA" sz="2800" b="1" dirty="0">
                <a:solidFill>
                  <a:srgbClr val="C00000"/>
                </a:solidFill>
                <a:latin typeface="Arial" panose="020B0604020202020204" pitchFamily="34" charset="0"/>
                <a:cs typeface="Arial" panose="020B0604020202020204" pitchFamily="34" charset="0"/>
              </a:rPr>
              <a:t>не склали </a:t>
            </a:r>
            <a:r>
              <a:rPr lang="uk-UA" sz="2800" b="1" dirty="0">
                <a:solidFill>
                  <a:srgbClr val="002060"/>
                </a:solidFill>
                <a:latin typeface="Arial" panose="020B0604020202020204" pitchFamily="34" charset="0"/>
                <a:cs typeface="Arial" panose="020B0604020202020204" pitchFamily="34" charset="0"/>
              </a:rPr>
              <a:t>окремі</a:t>
            </a:r>
            <a:r>
              <a:rPr lang="uk-UA" sz="2800" b="1" dirty="0">
                <a:solidFill>
                  <a:srgbClr val="C00000"/>
                </a:solidFill>
                <a:latin typeface="Arial" panose="020B0604020202020204" pitchFamily="34" charset="0"/>
                <a:cs typeface="Arial" panose="020B0604020202020204" pitchFamily="34" charset="0"/>
              </a:rPr>
              <a:t> </a:t>
            </a:r>
            <a:r>
              <a:rPr lang="uk-UA" sz="2800" b="1" u="sng" dirty="0">
                <a:solidFill>
                  <a:srgbClr val="002060"/>
                </a:solidFill>
                <a:latin typeface="Arial" panose="020B0604020202020204" pitchFamily="34" charset="0"/>
                <a:cs typeface="Arial" panose="020B0604020202020204" pitchFamily="34" charset="0"/>
              </a:rPr>
              <a:t>станції</a:t>
            </a:r>
            <a:r>
              <a:rPr lang="uk-UA" sz="2800" b="1" dirty="0">
                <a:solidFill>
                  <a:srgbClr val="002060"/>
                </a:solidFill>
                <a:latin typeface="Arial" panose="020B0604020202020204" pitchFamily="34" charset="0"/>
                <a:cs typeface="Arial" panose="020B0604020202020204" pitchFamily="34" charset="0"/>
              </a:rPr>
              <a:t> тренінгу ОСП(К)І </a:t>
            </a:r>
            <a:r>
              <a:rPr lang="en-US" sz="2800" b="1" dirty="0">
                <a:solidFill>
                  <a:srgbClr val="002060"/>
                </a:solidFill>
                <a:latin typeface="Arial" panose="020B0604020202020204" pitchFamily="34" charset="0"/>
                <a:cs typeface="Arial" panose="020B0604020202020204" pitchFamily="34" charset="0"/>
              </a:rPr>
              <a:t>(</a:t>
            </a:r>
            <a:r>
              <a:rPr lang="uk-UA" sz="2800" b="1" dirty="0">
                <a:solidFill>
                  <a:srgbClr val="002060"/>
                </a:solidFill>
                <a:latin typeface="Arial" panose="020B0604020202020204" pitchFamily="34" charset="0"/>
                <a:cs typeface="Arial" panose="020B0604020202020204" pitchFamily="34" charset="0"/>
              </a:rPr>
              <a:t>%</a:t>
            </a:r>
            <a:r>
              <a:rPr lang="en-US" sz="2800" b="1" dirty="0">
                <a:solidFill>
                  <a:srgbClr val="002060"/>
                </a:solidFill>
                <a:latin typeface="Arial" panose="020B0604020202020204" pitchFamily="34" charset="0"/>
                <a:cs typeface="Arial" panose="020B0604020202020204" pitchFamily="34" charset="0"/>
              </a:rPr>
              <a:t>)</a:t>
            </a:r>
            <a:endParaRPr lang="uk-UA" sz="2800" b="1" dirty="0">
              <a:solidFill>
                <a:srgbClr val="002060"/>
              </a:solidFill>
              <a:latin typeface="Arial" panose="020B0604020202020204" pitchFamily="34" charset="0"/>
              <a:cs typeface="Arial" panose="020B0604020202020204" pitchFamily="34" charset="0"/>
            </a:endParaRPr>
          </a:p>
        </p:txBody>
      </p:sp>
      <p:graphicFrame>
        <p:nvGraphicFramePr>
          <p:cNvPr id="5" name="Объект 5">
            <a:extLst>
              <a:ext uri="{FF2B5EF4-FFF2-40B4-BE49-F238E27FC236}">
                <a16:creationId xmlns:a16="http://schemas.microsoft.com/office/drawing/2014/main" id="{D2B1F07F-5E6A-97D6-2C9D-C9FEF20FA977}"/>
              </a:ext>
            </a:extLst>
          </p:cNvPr>
          <p:cNvGraphicFramePr>
            <a:graphicFrameLocks/>
          </p:cNvGraphicFramePr>
          <p:nvPr>
            <p:extLst>
              <p:ext uri="{D42A27DB-BD31-4B8C-83A1-F6EECF244321}">
                <p14:modId xmlns:p14="http://schemas.microsoft.com/office/powerpoint/2010/main" val="506238861"/>
              </p:ext>
            </p:extLst>
          </p:nvPr>
        </p:nvGraphicFramePr>
        <p:xfrm>
          <a:off x="152400" y="1214421"/>
          <a:ext cx="11795760" cy="5643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336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017361"/>
          </a:xfrm>
        </p:spPr>
        <p:txBody>
          <a:bodyPr rtlCol="0"/>
          <a:lstStyle/>
          <a:p>
            <a:pPr algn="ctr" rtl="0">
              <a:lnSpc>
                <a:spcPct val="100000"/>
              </a:lnSpc>
            </a:pPr>
            <a:r>
              <a:rPr lang="uk-UA" sz="2800" b="1" dirty="0">
                <a:solidFill>
                  <a:srgbClr val="002060"/>
                </a:solidFill>
                <a:latin typeface="Arial" panose="020B0604020202020204" pitchFamily="34" charset="0"/>
                <a:cs typeface="Arial" panose="020B0604020202020204" pitchFamily="34" charset="0"/>
              </a:rPr>
              <a:t>Частка студентів медичних факультетів №№ 1-3,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які </a:t>
            </a:r>
            <a:r>
              <a:rPr lang="uk-UA" sz="2800" b="1" dirty="0">
                <a:solidFill>
                  <a:srgbClr val="C00000"/>
                </a:solidFill>
                <a:latin typeface="Arial" panose="020B0604020202020204" pitchFamily="34" charset="0"/>
                <a:cs typeface="Arial" panose="020B0604020202020204" pitchFamily="34" charset="0"/>
              </a:rPr>
              <a:t>не склали </a:t>
            </a:r>
            <a:r>
              <a:rPr lang="uk-UA" sz="2800" b="1" dirty="0">
                <a:solidFill>
                  <a:srgbClr val="002060"/>
                </a:solidFill>
                <a:latin typeface="Arial" panose="020B0604020202020204" pitchFamily="34" charset="0"/>
                <a:cs typeface="Arial" panose="020B0604020202020204" pitchFamily="34" charset="0"/>
              </a:rPr>
              <a:t>тренінг ОСП(К)І (%)</a:t>
            </a:r>
          </a:p>
        </p:txBody>
      </p:sp>
      <p:graphicFrame>
        <p:nvGraphicFramePr>
          <p:cNvPr id="2" name="Объект 5">
            <a:extLst>
              <a:ext uri="{FF2B5EF4-FFF2-40B4-BE49-F238E27FC236}">
                <a16:creationId xmlns:a16="http://schemas.microsoft.com/office/drawing/2014/main" id="{65B21DCC-29EA-318D-85E1-76C8AC67BFA1}"/>
              </a:ext>
            </a:extLst>
          </p:cNvPr>
          <p:cNvGraphicFramePr>
            <a:graphicFrameLocks/>
          </p:cNvGraphicFramePr>
          <p:nvPr>
            <p:extLst>
              <p:ext uri="{D42A27DB-BD31-4B8C-83A1-F6EECF244321}">
                <p14:modId xmlns:p14="http://schemas.microsoft.com/office/powerpoint/2010/main" val="2180040310"/>
              </p:ext>
            </p:extLst>
          </p:nvPr>
        </p:nvGraphicFramePr>
        <p:xfrm>
          <a:off x="470626" y="1178560"/>
          <a:ext cx="10655646" cy="553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39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8"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92604" y="200234"/>
            <a:ext cx="10898605" cy="479508"/>
          </a:xfrm>
        </p:spPr>
        <p:txBody>
          <a:bodyPr rtlCol="0"/>
          <a:lstStyle/>
          <a:p>
            <a:pPr rtl="0"/>
            <a:r>
              <a:rPr lang="uk-UA" sz="2800" b="1" dirty="0">
                <a:solidFill>
                  <a:srgbClr val="002060"/>
                </a:solidFill>
                <a:latin typeface="Arial" panose="020B0604020202020204" pitchFamily="34" charset="0"/>
                <a:cs typeface="Arial" panose="020B0604020202020204" pitchFamily="34" charset="0"/>
              </a:rPr>
              <a:t>Висновки та пропозиції для медичних факультетів №№ 1-2:</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18</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172285" y="722309"/>
            <a:ext cx="9005361" cy="6370975"/>
          </a:xfrm>
          <a:prstGeom prst="rect">
            <a:avLst/>
          </a:prstGeom>
          <a:noFill/>
        </p:spPr>
        <p:txBody>
          <a:bodyPr wrap="square">
            <a:spAutoFit/>
          </a:bodyPr>
          <a:lstStyle/>
          <a:p>
            <a:pPr marL="342900" lvl="0" indent="-34290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Завідувачам відповідальних кафедр із залученням кафедр-розробників паспортів екзаменаційних станцій розробити </a:t>
            </a:r>
            <a:r>
              <a:rPr lang="uk-UA" sz="2400" b="1" dirty="0">
                <a:solidFill>
                  <a:prstClr val="black"/>
                </a:solidFill>
                <a:latin typeface="Arial" panose="020B0604020202020204" pitchFamily="34" charset="0"/>
                <a:cs typeface="Arial" panose="020B0604020202020204" pitchFamily="34" charset="0"/>
              </a:rPr>
              <a:t>графік консультацій </a:t>
            </a:r>
            <a:r>
              <a:rPr lang="uk-UA" sz="2400" dirty="0">
                <a:solidFill>
                  <a:prstClr val="black"/>
                </a:solidFill>
                <a:latin typeface="Arial" panose="020B0604020202020204" pitchFamily="34" charset="0"/>
                <a:cs typeface="Arial" panose="020B0604020202020204" pitchFamily="34" charset="0"/>
              </a:rPr>
              <a:t>для студентів 6 курсу до складання ОСП(К)І як компоненту етапу 2 ЄДКІ.</a:t>
            </a:r>
            <a:endParaRPr lang="ru-RU"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Кафедрам  задіяним у розробці паспортів екзаменаційних станцій ОСП(К)І доцільно розробити </a:t>
            </a:r>
            <a:r>
              <a:rPr lang="uk-UA" sz="2400" b="1" dirty="0" err="1">
                <a:solidFill>
                  <a:prstClr val="black"/>
                </a:solidFill>
                <a:latin typeface="Arial" panose="020B0604020202020204" pitchFamily="34" charset="0"/>
                <a:cs typeface="Arial" panose="020B0604020202020204" pitchFamily="34" charset="0"/>
              </a:rPr>
              <a:t>відеорекомендації</a:t>
            </a:r>
            <a:r>
              <a:rPr lang="uk-UA" sz="2400" dirty="0">
                <a:solidFill>
                  <a:prstClr val="black"/>
                </a:solidFill>
                <a:latin typeface="Arial" panose="020B0604020202020204" pitchFamily="34" charset="0"/>
                <a:cs typeface="Arial" panose="020B0604020202020204" pitchFamily="34" charset="0"/>
              </a:rPr>
              <a:t> студентам щодо алгоритму виконання навички, яка перевіряється на станції.</a:t>
            </a:r>
            <a:endParaRPr lang="ru-RU"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Розглянути можливість внесення до розкладу складання ОСП(К)І </a:t>
            </a:r>
            <a:r>
              <a:rPr lang="uk-UA" sz="2400" b="1" dirty="0">
                <a:solidFill>
                  <a:prstClr val="black"/>
                </a:solidFill>
                <a:latin typeface="Arial" panose="020B0604020202020204" pitchFamily="34" charset="0"/>
                <a:cs typeface="Arial" panose="020B0604020202020204" pitchFamily="34" charset="0"/>
              </a:rPr>
              <a:t>додаткового часу </a:t>
            </a:r>
            <a:r>
              <a:rPr lang="uk-UA" sz="2400" dirty="0">
                <a:solidFill>
                  <a:prstClr val="black"/>
                </a:solidFill>
                <a:latin typeface="Arial" panose="020B0604020202020204" pitchFamily="34" charset="0"/>
                <a:cs typeface="Arial" panose="020B0604020202020204" pitchFamily="34" charset="0"/>
              </a:rPr>
              <a:t>для ознайомлення здобувачем з інструкцією.</a:t>
            </a:r>
            <a:endParaRPr lang="ru-RU"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uk-UA" sz="2400" dirty="0">
                <a:solidFill>
                  <a:prstClr val="black"/>
                </a:solidFill>
                <a:latin typeface="Arial" panose="020B0604020202020204" pitchFamily="34" charset="0"/>
                <a:cs typeface="Arial" panose="020B0604020202020204" pitchFamily="34" charset="0"/>
              </a:rPr>
              <a:t>Завідувачам кафедр,</a:t>
            </a:r>
            <a:r>
              <a:rPr lang="en-US" sz="2400" dirty="0">
                <a:solidFill>
                  <a:prstClr val="black"/>
                </a:solidFill>
                <a:latin typeface="Arial" panose="020B0604020202020204" pitchFamily="34" charset="0"/>
                <a:cs typeface="Arial" panose="020B0604020202020204" pitchFamily="34" charset="0"/>
              </a:rPr>
              <a:t> </a:t>
            </a:r>
            <a:r>
              <a:rPr lang="uk-UA" sz="2400" dirty="0">
                <a:solidFill>
                  <a:prstClr val="black"/>
                </a:solidFill>
                <a:latin typeface="Arial" panose="020B0604020202020204" pitchFamily="34" charset="0"/>
                <a:cs typeface="Arial" panose="020B0604020202020204" pitchFamily="34" charset="0"/>
              </a:rPr>
              <a:t>відповідальних за розробку паспортів екзаменаційних станцій, рекомендовано </a:t>
            </a:r>
            <a:r>
              <a:rPr lang="uk-UA" sz="2400" b="1" dirty="0">
                <a:solidFill>
                  <a:prstClr val="black"/>
                </a:solidFill>
                <a:latin typeface="Arial" panose="020B0604020202020204" pitchFamily="34" charset="0"/>
                <a:cs typeface="Arial" panose="020B0604020202020204" pitchFamily="34" charset="0"/>
              </a:rPr>
              <a:t>проаналізувати</a:t>
            </a:r>
            <a:r>
              <a:rPr lang="uk-UA" sz="2400" dirty="0">
                <a:solidFill>
                  <a:prstClr val="black"/>
                </a:solidFill>
                <a:latin typeface="Arial" panose="020B0604020202020204" pitchFamily="34" charset="0"/>
                <a:cs typeface="Arial" panose="020B0604020202020204" pitchFamily="34" charset="0"/>
              </a:rPr>
              <a:t> результати тренінгів та надати пропозиції в навчальний відділ щодо покращення підготовки студентів до складання ОСП(К)І як компоненту етапу 2 ЄДКІ. </a:t>
            </a:r>
            <a:endParaRPr lang="ru-RU" sz="2400" dirty="0">
              <a:solidFill>
                <a:prstClr val="black"/>
              </a:solidFill>
              <a:latin typeface="Arial" panose="020B0604020202020204" pitchFamily="34" charset="0"/>
              <a:cs typeface="Arial" panose="020B0604020202020204" pitchFamily="34" charset="0"/>
            </a:endParaRPr>
          </a:p>
          <a:p>
            <a:pPr marL="285750" indent="-285750" algn="just" eaLnBrk="1" hangingPunct="1">
              <a:buFont typeface="Arial" panose="020B0604020202020204" pitchFamily="34" charset="0"/>
              <a:buChar char="•"/>
            </a:pPr>
            <a:endParaRPr lang="uk-UA" altLang="uk-UA"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49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8"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263725" y="270070"/>
            <a:ext cx="10373344" cy="479508"/>
          </a:xfrm>
        </p:spPr>
        <p:txBody>
          <a:bodyPr rtlCol="0"/>
          <a:lstStyle/>
          <a:p>
            <a:pPr rtl="0"/>
            <a:r>
              <a:rPr lang="uk-UA" sz="2800" b="1" dirty="0">
                <a:solidFill>
                  <a:srgbClr val="002060"/>
                </a:solidFill>
                <a:latin typeface="Arial" panose="020B0604020202020204" pitchFamily="34" charset="0"/>
                <a:cs typeface="Arial" panose="020B0604020202020204" pitchFamily="34" charset="0"/>
              </a:rPr>
              <a:t>Висновки та пропозиції для медичного факультету №3 :</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19</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192605" y="832785"/>
            <a:ext cx="9005361" cy="5813130"/>
          </a:xfrm>
          <a:prstGeom prst="rect">
            <a:avLst/>
          </a:prstGeom>
          <a:noFill/>
        </p:spPr>
        <p:txBody>
          <a:bodyPr wrap="square">
            <a:spAutoFit/>
          </a:bodyPr>
          <a:lstStyle/>
          <a:p>
            <a:pPr marL="0" lvl="0" indent="360363" algn="just">
              <a:lnSpc>
                <a:spcPct val="120000"/>
              </a:lnSpc>
              <a:spcBef>
                <a:spcPts val="0"/>
              </a:spcBef>
              <a:spcAft>
                <a:spcPts val="0"/>
              </a:spcAft>
              <a:buNone/>
            </a:pPr>
            <a:r>
              <a:rPr lang="uk-UA" sz="2400" dirty="0">
                <a:solidFill>
                  <a:prstClr val="black"/>
                </a:solidFill>
                <a:latin typeface="Arial" panose="020B0604020202020204" pitchFamily="34" charset="0"/>
                <a:cs typeface="Arial" panose="020B0604020202020204" pitchFamily="34" charset="0"/>
              </a:rPr>
              <a:t>Вищий відсоток </a:t>
            </a:r>
            <a:r>
              <a:rPr lang="uk-UA" sz="2400" b="1" dirty="0">
                <a:solidFill>
                  <a:prstClr val="black"/>
                </a:solidFill>
                <a:latin typeface="Arial" panose="020B0604020202020204" pitchFamily="34" charset="0"/>
                <a:cs typeface="Arial" panose="020B0604020202020204" pitchFamily="34" charset="0"/>
              </a:rPr>
              <a:t>позитивних</a:t>
            </a:r>
            <a:r>
              <a:rPr lang="uk-UA" sz="2400" dirty="0">
                <a:solidFill>
                  <a:prstClr val="black"/>
                </a:solidFill>
                <a:latin typeface="Arial" panose="020B0604020202020204" pitchFamily="34" charset="0"/>
                <a:cs typeface="Arial" panose="020B0604020202020204" pitchFamily="34" charset="0"/>
              </a:rPr>
              <a:t> результатів зафіксовано на станціях, на яких більше співробітників відповідальних кафедр із сертифікатами В2 та науковими ступенями були залучені до процесу розробки, тренінгу та прийому вказаного іспиту. </a:t>
            </a:r>
          </a:p>
          <a:p>
            <a:pPr marL="0" lvl="0" indent="360363" algn="just">
              <a:lnSpc>
                <a:spcPct val="120000"/>
              </a:lnSpc>
              <a:spcBef>
                <a:spcPts val="0"/>
              </a:spcBef>
              <a:spcAft>
                <a:spcPts val="0"/>
              </a:spcAft>
              <a:buNone/>
            </a:pPr>
            <a:r>
              <a:rPr lang="uk-UA" sz="2400" dirty="0">
                <a:solidFill>
                  <a:prstClr val="black"/>
                </a:solidFill>
                <a:latin typeface="Arial" panose="020B0604020202020204" pitchFamily="34" charset="0"/>
                <a:cs typeface="Arial" panose="020B0604020202020204" pitchFamily="34" charset="0"/>
              </a:rPr>
              <a:t>Вищий відсоток </a:t>
            </a:r>
            <a:r>
              <a:rPr lang="uk-UA" sz="2400" b="1" dirty="0">
                <a:solidFill>
                  <a:prstClr val="black"/>
                </a:solidFill>
                <a:latin typeface="Arial" panose="020B0604020202020204" pitchFamily="34" charset="0"/>
                <a:cs typeface="Arial" panose="020B0604020202020204" pitchFamily="34" charset="0"/>
              </a:rPr>
              <a:t>негативних</a:t>
            </a:r>
            <a:r>
              <a:rPr lang="uk-UA" sz="2400" dirty="0">
                <a:solidFill>
                  <a:prstClr val="black"/>
                </a:solidFill>
                <a:latin typeface="Arial" panose="020B0604020202020204" pitchFamily="34" charset="0"/>
                <a:cs typeface="Arial" panose="020B0604020202020204" pitchFamily="34" charset="0"/>
              </a:rPr>
              <a:t> результатів, зафіксовано на станціях, на яких спостерігали залучення співробітників відповідальних кафедр із невеликим досвідом роботи на різних етапах підготовки до ОСКІ, частина з яких відвідала </a:t>
            </a:r>
            <a:r>
              <a:rPr lang="uk-UA" sz="2400" dirty="0" err="1">
                <a:solidFill>
                  <a:prstClr val="black"/>
                </a:solidFill>
                <a:latin typeface="Arial" panose="020B0604020202020204" pitchFamily="34" charset="0"/>
                <a:cs typeface="Arial" panose="020B0604020202020204" pitchFamily="34" charset="0"/>
              </a:rPr>
              <a:t>симуляційний</a:t>
            </a:r>
            <a:r>
              <a:rPr lang="uk-UA" sz="2400" dirty="0">
                <a:solidFill>
                  <a:prstClr val="black"/>
                </a:solidFill>
                <a:latin typeface="Arial" panose="020B0604020202020204" pitchFamily="34" charset="0"/>
                <a:cs typeface="Arial" panose="020B0604020202020204" pitchFamily="34" charset="0"/>
              </a:rPr>
              <a:t> центр вперше у день його складання; на цих же кафедрах спостерігали і найбільший розрив у діапазоні виставлених оцінок у межах однієї станції у залежності від екзаменатора.</a:t>
            </a:r>
          </a:p>
        </p:txBody>
      </p:sp>
    </p:spTree>
    <p:extLst>
      <p:ext uri="{BB962C8B-B14F-4D97-AF65-F5344CB8AC3E}">
        <p14:creationId xmlns:p14="http://schemas.microsoft.com/office/powerpoint/2010/main" val="387916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Місце для зображення 15">
            <a:extLst>
              <a:ext uri="{FF2B5EF4-FFF2-40B4-BE49-F238E27FC236}">
                <a16:creationId xmlns:a16="http://schemas.microsoft.com/office/drawing/2014/main" id="{30AA79FA-57FD-59C2-1AD3-05D80363985A}"/>
              </a:ext>
            </a:extLst>
          </p:cNvPr>
          <p:cNvPicPr>
            <a:picLocks noGrp="1" noChangeAspect="1"/>
          </p:cNvPicPr>
          <p:nvPr>
            <p:ph type="pic" sz="quarter" idx="10"/>
          </p:nvPr>
        </p:nvPicPr>
        <p:blipFill>
          <a:blip r:embed="rId3"/>
          <a:srcRect t="7373" b="7373"/>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633185" y="557439"/>
            <a:ext cx="7956709" cy="438241"/>
          </a:xfrm>
        </p:spPr>
        <p:txBody>
          <a:bodyPr rtlCol="0"/>
          <a:lstStyle/>
          <a:p>
            <a:pPr rtl="0"/>
            <a:r>
              <a:rPr lang="uk-UA" sz="2400" b="1" dirty="0">
                <a:solidFill>
                  <a:srgbClr val="002060"/>
                </a:solidFill>
              </a:rPr>
              <a:t>Склад комісії </a:t>
            </a:r>
            <a:r>
              <a:rPr lang="uk-UA" sz="2400" dirty="0">
                <a:solidFill>
                  <a:srgbClr val="002060"/>
                </a:solidFill>
              </a:rPr>
              <a:t>(наказ </a:t>
            </a:r>
            <a:r>
              <a:rPr lang="uk-UA" sz="2400" dirty="0">
                <a:solidFill>
                  <a:srgbClr val="002060"/>
                </a:solidFill>
                <a:effectLst>
                  <a:outerShdw blurRad="38100" dist="38100" dir="2700000" algn="tl">
                    <a:srgbClr val="C0C0C0"/>
                  </a:outerShdw>
                </a:effectLst>
                <a:latin typeface="+mn-lt"/>
                <a:cs typeface="+mn-cs"/>
              </a:rPr>
              <a:t>№ 145-Адм від 06.04.2023 року</a:t>
            </a:r>
            <a:r>
              <a:rPr lang="uk-UA" sz="2400" dirty="0">
                <a:solidFill>
                  <a:srgbClr val="002060"/>
                </a:solidFill>
              </a:rPr>
              <a:t>):</a:t>
            </a:r>
            <a:endParaRPr lang="uk-UA" dirty="0"/>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44" name="Місце для номера слайда 5" descr="Номер слайда">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a:t>
            </a:fld>
            <a:endParaRPr lang="uk-UA" sz="1200">
              <a:solidFill>
                <a:schemeClr val="bg1"/>
              </a:solidFill>
            </a:endParaRPr>
          </a:p>
        </p:txBody>
      </p:sp>
      <p:sp>
        <p:nvSpPr>
          <p:cNvPr id="28" name="Содержимое 2">
            <a:extLst>
              <a:ext uri="{FF2B5EF4-FFF2-40B4-BE49-F238E27FC236}">
                <a16:creationId xmlns:a16="http://schemas.microsoft.com/office/drawing/2014/main" id="{EF7D7DD2-55D5-B61C-41B1-6A2414907CB0}"/>
              </a:ext>
            </a:extLst>
          </p:cNvPr>
          <p:cNvSpPr txBox="1">
            <a:spLocks/>
          </p:cNvSpPr>
          <p:nvPr/>
        </p:nvSpPr>
        <p:spPr>
          <a:xfrm>
            <a:off x="359424" y="1093651"/>
            <a:ext cx="8230471" cy="51641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2813"/>
            <a:r>
              <a:rPr lang="uk-UA" altLang="uk-UA" sz="2000" dirty="0"/>
              <a:t>проректор </a:t>
            </a:r>
            <a:r>
              <a:rPr lang="uk-UA" sz="2000" dirty="0"/>
              <a:t>закладу вищої освіти </a:t>
            </a:r>
            <a:r>
              <a:rPr lang="uk-UA" altLang="uk-UA" sz="2000" dirty="0"/>
              <a:t>з науково-педагогічної роботи, </a:t>
            </a:r>
            <a:br>
              <a:rPr lang="uk-UA" altLang="uk-UA" sz="2000" dirty="0"/>
            </a:br>
            <a:r>
              <a:rPr lang="uk-UA" altLang="uk-UA" sz="2000" dirty="0"/>
              <a:t>доцент </a:t>
            </a:r>
            <a:r>
              <a:rPr lang="uk-UA" altLang="uk-UA" sz="2000" b="1" dirty="0"/>
              <a:t>І.В. </a:t>
            </a:r>
            <a:r>
              <a:rPr lang="uk-UA" altLang="uk-UA" sz="2000" b="1" dirty="0" err="1"/>
              <a:t>Геруш</a:t>
            </a:r>
            <a:r>
              <a:rPr lang="uk-UA" altLang="uk-UA" sz="2000" b="1" dirty="0"/>
              <a:t> (голова комісії)</a:t>
            </a:r>
            <a:r>
              <a:rPr lang="uk-UA" altLang="uk-UA" sz="2000" dirty="0"/>
              <a:t>, </a:t>
            </a:r>
          </a:p>
          <a:p>
            <a:pPr marL="0" indent="0" defTabSz="912813">
              <a:buNone/>
            </a:pPr>
            <a:r>
              <a:rPr lang="uk-UA" altLang="uk-UA" sz="2000" b="1" dirty="0"/>
              <a:t>Члени комісії: </a:t>
            </a:r>
          </a:p>
          <a:p>
            <a:pPr defTabSz="912813"/>
            <a:r>
              <a:rPr lang="uk-UA" altLang="uk-UA" sz="2000" dirty="0"/>
              <a:t>начальник навчального відділу, доцент </a:t>
            </a:r>
            <a:r>
              <a:rPr lang="uk-UA" altLang="uk-UA" sz="2000" b="1" dirty="0"/>
              <a:t>В.М. </a:t>
            </a:r>
            <a:r>
              <a:rPr lang="uk-UA" altLang="uk-UA" sz="2000" b="1" dirty="0" err="1"/>
              <a:t>Ходоровський</a:t>
            </a:r>
            <a:r>
              <a:rPr lang="uk-UA" altLang="uk-UA" sz="2000" dirty="0"/>
              <a:t>,</a:t>
            </a:r>
            <a:r>
              <a:rPr lang="uk-UA" altLang="uk-UA" sz="2000" b="1" dirty="0"/>
              <a:t> </a:t>
            </a:r>
          </a:p>
          <a:p>
            <a:pPr defTabSz="912813"/>
            <a:r>
              <a:rPr lang="uk-UA" altLang="uk-UA" sz="2000" b="1" dirty="0"/>
              <a:t>з</a:t>
            </a:r>
            <a:r>
              <a:rPr lang="uk-UA" altLang="uk-UA" sz="2000" dirty="0"/>
              <a:t>авідувач сектору моніторингу якості освіти та ІАЗ, доцент </a:t>
            </a:r>
            <a:r>
              <a:rPr lang="uk-UA" altLang="uk-UA" sz="2000" b="1" dirty="0"/>
              <a:t>У.І. </a:t>
            </a:r>
            <a:r>
              <a:rPr lang="uk-UA" altLang="uk-UA" sz="2000" b="1" dirty="0" err="1"/>
              <a:t>Марусик</a:t>
            </a:r>
            <a:r>
              <a:rPr lang="uk-UA" altLang="uk-UA" sz="2000" b="1" dirty="0"/>
              <a:t>, </a:t>
            </a:r>
          </a:p>
          <a:p>
            <a:pPr defTabSz="912813"/>
            <a:r>
              <a:rPr lang="uk-UA" altLang="uk-UA" sz="2000" dirty="0"/>
              <a:t>декан медичного факультету № 1, доцент </a:t>
            </a:r>
            <a:r>
              <a:rPr lang="uk-UA" altLang="uk-UA" sz="2000" b="1" dirty="0"/>
              <a:t>О.Г. Буряк,</a:t>
            </a:r>
            <a:r>
              <a:rPr lang="uk-UA" altLang="uk-UA" sz="2000" dirty="0"/>
              <a:t> </a:t>
            </a:r>
          </a:p>
          <a:p>
            <a:pPr defTabSz="912813"/>
            <a:r>
              <a:rPr lang="uk-UA" altLang="uk-UA" sz="2000" dirty="0"/>
              <a:t>декан медичного факультету №2, доцент </a:t>
            </a:r>
            <a:r>
              <a:rPr lang="uk-UA" altLang="uk-UA" sz="2000" b="1" dirty="0"/>
              <a:t>В.Г. </a:t>
            </a:r>
            <a:r>
              <a:rPr lang="uk-UA" altLang="uk-UA" sz="2000" b="1" dirty="0" err="1"/>
              <a:t>Глубоченко</a:t>
            </a:r>
            <a:r>
              <a:rPr lang="uk-UA" altLang="uk-UA" sz="2000" b="1" dirty="0"/>
              <a:t>,</a:t>
            </a:r>
          </a:p>
          <a:p>
            <a:pPr defTabSz="912813"/>
            <a:r>
              <a:rPr lang="uk-UA" altLang="uk-UA" sz="2000" dirty="0"/>
              <a:t>декан медичного факультету № 3, професор </a:t>
            </a:r>
            <a:r>
              <a:rPr lang="uk-UA" altLang="uk-UA" sz="2000" b="1" dirty="0"/>
              <a:t>І.Г. Савка,</a:t>
            </a:r>
          </a:p>
          <a:p>
            <a:pPr defTabSz="912813"/>
            <a:r>
              <a:rPr lang="uk-UA" altLang="uk-UA" sz="2000" dirty="0"/>
              <a:t>декан медичного факультету №4, професор </a:t>
            </a:r>
            <a:r>
              <a:rPr lang="uk-UA" altLang="uk-UA" sz="2000" b="1" dirty="0"/>
              <a:t>Т.В. </a:t>
            </a:r>
            <a:r>
              <a:rPr lang="uk-UA" altLang="uk-UA" sz="2000" b="1" dirty="0" err="1"/>
              <a:t>Сорокман</a:t>
            </a:r>
            <a:r>
              <a:rPr lang="uk-UA" altLang="uk-UA" sz="2000" b="1" dirty="0"/>
              <a:t>,</a:t>
            </a:r>
            <a:r>
              <a:rPr lang="uk-UA" altLang="uk-UA" sz="2000" dirty="0"/>
              <a:t> </a:t>
            </a:r>
            <a:endParaRPr lang="en-US" altLang="uk-UA" sz="2000" dirty="0">
              <a:latin typeface="Corbel" panose="020B0503020204020204" pitchFamily="34" charset="0"/>
            </a:endParaRPr>
          </a:p>
          <a:p>
            <a:pPr defTabSz="912813"/>
            <a:r>
              <a:rPr lang="uk-UA" altLang="uk-UA" sz="2000" dirty="0"/>
              <a:t>декан фармацевтичного факультету, доцент </a:t>
            </a:r>
            <a:r>
              <a:rPr lang="uk-UA" altLang="uk-UA" sz="2000" b="1" dirty="0"/>
              <a:t>Н.М. </a:t>
            </a:r>
            <a:r>
              <a:rPr lang="uk-UA" altLang="uk-UA" sz="2000" b="1" dirty="0" err="1"/>
              <a:t>Паліброда</a:t>
            </a:r>
            <a:r>
              <a:rPr lang="uk-UA" altLang="uk-UA" sz="2000" b="1" dirty="0"/>
              <a:t>,</a:t>
            </a:r>
            <a:r>
              <a:rPr lang="uk-UA" altLang="uk-UA" sz="2000" dirty="0"/>
              <a:t>  </a:t>
            </a:r>
          </a:p>
          <a:p>
            <a:pPr defTabSz="912813"/>
            <a:r>
              <a:rPr lang="uk-UA" altLang="uk-UA" sz="2000" dirty="0"/>
              <a:t>декан стоматологічного факультету, професор </a:t>
            </a:r>
            <a:r>
              <a:rPr lang="uk-UA" altLang="uk-UA" sz="2000" b="1" dirty="0"/>
              <a:t>В.В.</a:t>
            </a:r>
            <a:r>
              <a:rPr lang="uk-UA" altLang="uk-UA" sz="2000" dirty="0"/>
              <a:t> </a:t>
            </a:r>
            <a:r>
              <a:rPr lang="uk-UA" altLang="uk-UA" sz="2000" b="1" dirty="0"/>
              <a:t>Білоокий, </a:t>
            </a:r>
          </a:p>
          <a:p>
            <a:pPr defTabSz="912813"/>
            <a:r>
              <a:rPr lang="uk-UA" altLang="uk-UA" sz="2000" dirty="0"/>
              <a:t>директор </a:t>
            </a:r>
            <a:r>
              <a:rPr lang="uk-UA" sz="2000" dirty="0"/>
              <a:t>закладу фахової </a:t>
            </a:r>
            <a:r>
              <a:rPr lang="uk-UA" sz="2000" dirty="0" err="1"/>
              <a:t>передвищої</a:t>
            </a:r>
            <a:r>
              <a:rPr lang="uk-UA" sz="2000" dirty="0"/>
              <a:t> освіти</a:t>
            </a:r>
            <a:r>
              <a:rPr lang="uk-UA" altLang="uk-UA" sz="2000" dirty="0"/>
              <a:t>, доцент </a:t>
            </a:r>
            <a:r>
              <a:rPr lang="uk-UA" altLang="uk-UA" sz="2000" b="1" dirty="0"/>
              <a:t>О.І. </a:t>
            </a:r>
            <a:r>
              <a:rPr lang="uk-UA" altLang="uk-UA" sz="2000" b="1" dirty="0" err="1"/>
              <a:t>Доголіч</a:t>
            </a:r>
            <a:r>
              <a:rPr lang="uk-UA" altLang="uk-UA" sz="2000" b="1" dirty="0"/>
              <a:t>,</a:t>
            </a:r>
            <a:endParaRPr lang="en-US" altLang="uk-UA" sz="2000" b="1" dirty="0"/>
          </a:p>
          <a:p>
            <a:pPr defTabSz="912813"/>
            <a:r>
              <a:rPr lang="uk-UA" altLang="uk-UA" sz="2000" dirty="0"/>
              <a:t>завідувач відділу виробничої практики, доцент </a:t>
            </a:r>
            <a:r>
              <a:rPr lang="uk-UA" altLang="uk-UA" sz="2000" b="1" dirty="0"/>
              <a:t>Н.С. </a:t>
            </a:r>
            <a:r>
              <a:rPr lang="uk-UA" altLang="uk-UA" sz="2000" b="1" dirty="0" err="1"/>
              <a:t>Волошинович</a:t>
            </a:r>
            <a:r>
              <a:rPr lang="uk-UA" altLang="uk-UA" sz="2000" b="1" dirty="0"/>
              <a:t>, </a:t>
            </a:r>
          </a:p>
          <a:p>
            <a:pPr defTabSz="912813"/>
            <a:r>
              <a:rPr lang="uk-UA" altLang="uk-UA" sz="2000" dirty="0"/>
              <a:t>методист навчального відділу, доцент </a:t>
            </a:r>
            <a:r>
              <a:rPr lang="uk-UA" altLang="uk-UA" sz="2000" b="1" dirty="0"/>
              <a:t>Б.П. Сенюк</a:t>
            </a:r>
            <a:endParaRPr lang="en-US" altLang="uk-UA" sz="2000" b="1" dirty="0"/>
          </a:p>
        </p:txBody>
      </p:sp>
    </p:spTree>
    <p:extLst>
      <p:ext uri="{BB962C8B-B14F-4D97-AF65-F5344CB8AC3E}">
        <p14:creationId xmlns:p14="http://schemas.microsoft.com/office/powerpoint/2010/main" val="320712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8"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92605" y="200234"/>
            <a:ext cx="10373344" cy="479508"/>
          </a:xfrm>
        </p:spPr>
        <p:txBody>
          <a:bodyPr rtlCol="0"/>
          <a:lstStyle/>
          <a:p>
            <a:pPr rtl="0"/>
            <a:r>
              <a:rPr lang="uk-UA" sz="2800" b="1" dirty="0">
                <a:solidFill>
                  <a:srgbClr val="002060"/>
                </a:solidFill>
                <a:latin typeface="Arial" panose="020B0604020202020204" pitchFamily="34" charset="0"/>
                <a:cs typeface="Arial" panose="020B0604020202020204" pitchFamily="34" charset="0"/>
              </a:rPr>
              <a:t>Висновки та пропозиції медичних факультетів №№ 1-2 :</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20</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390984" y="1048773"/>
            <a:ext cx="9103795" cy="4937955"/>
          </a:xfrm>
          <a:prstGeom prst="rect">
            <a:avLst/>
          </a:prstGeom>
          <a:noFill/>
        </p:spPr>
        <p:txBody>
          <a:bodyPr wrap="square">
            <a:spAutoFit/>
          </a:bodyPr>
          <a:lstStyle/>
          <a:p>
            <a:pPr marL="342900" indent="-342900">
              <a:lnSpc>
                <a:spcPct val="120000"/>
              </a:lnSpc>
              <a:spcBef>
                <a:spcPts val="0"/>
              </a:spcBef>
              <a:spcAft>
                <a:spcPts val="0"/>
              </a:spcAft>
              <a:buFont typeface="Arial" panose="020B0604020202020204" pitchFamily="34" charset="0"/>
              <a:buChar char="•"/>
            </a:pPr>
            <a:r>
              <a:rPr lang="uk-UA" sz="2400" dirty="0">
                <a:latin typeface="Arial" panose="020B0604020202020204" pitchFamily="34" charset="0"/>
                <a:cs typeface="Arial" panose="020B0604020202020204" pitchFamily="34" charset="0"/>
              </a:rPr>
              <a:t>Завідувачу кафедри хірургії №1, проф. Полянському І.Ю., забезпечити подання англомовного варіанту паспорту станції «Стандартизований пацієнт у клініці хірургії» у деканат медичного факультету №3 та у навчальний відділ на затвердження проректором закладу вищої освіти з науково-педагогічної роботи.</a:t>
            </a:r>
            <a:endParaRPr lang="ru-RU" sz="2400" dirty="0">
              <a:latin typeface="Arial" panose="020B0604020202020204" pitchFamily="34" charset="0"/>
              <a:cs typeface="Arial" panose="020B0604020202020204" pitchFamily="34" charset="0"/>
            </a:endParaRPr>
          </a:p>
          <a:p>
            <a:pPr marL="342900" lvl="0" indent="-342900">
              <a:lnSpc>
                <a:spcPct val="120000"/>
              </a:lnSpc>
              <a:spcBef>
                <a:spcPts val="0"/>
              </a:spcBef>
              <a:spcAft>
                <a:spcPts val="0"/>
              </a:spcAft>
              <a:buFont typeface="Arial" panose="020B0604020202020204" pitchFamily="34" charset="0"/>
              <a:buChar char="•"/>
            </a:pPr>
            <a:r>
              <a:rPr lang="uk-UA" sz="2400" dirty="0">
                <a:latin typeface="Arial" panose="020B0604020202020204" pitchFamily="34" charset="0"/>
                <a:cs typeface="Arial" panose="020B0604020202020204" pitchFamily="34" charset="0"/>
              </a:rPr>
              <a:t>Завідувачам відповідальних кафедр, результати станцій яких зафіксовані нижче рівня прохідного бар’єру, до завершення періоду навчання для іноземних студентів медичного факультету №3 організувати консультації і тренінги за матеріалами розроблених станцій.</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49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Місце для зображення 19">
            <a:extLst>
              <a:ext uri="{FF2B5EF4-FFF2-40B4-BE49-F238E27FC236}">
                <a16:creationId xmlns:a16="http://schemas.microsoft.com/office/drawing/2014/main" id="{E780E889-4DD2-617F-E9DC-24FD0DC172A1}"/>
              </a:ext>
            </a:extLst>
          </p:cNvPr>
          <p:cNvPicPr>
            <a:picLocks noGrp="1" noChangeAspect="1"/>
          </p:cNvPicPr>
          <p:nvPr>
            <p:ph type="pic" sz="quarter" idx="10"/>
          </p:nvPr>
        </p:nvPicPr>
        <p:blipFill>
          <a:blip r:embed="rId3"/>
          <a:srcRect l="29498" r="29498"/>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462459"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293412" y="83357"/>
            <a:ext cx="9158446" cy="1718604"/>
          </a:xfrm>
        </p:spPr>
        <p:txBody>
          <a:bodyPr rtlCol="0"/>
          <a:lstStyle/>
          <a:p>
            <a:pPr rtl="0">
              <a:lnSpc>
                <a:spcPct val="150000"/>
              </a:lnSpc>
            </a:pPr>
            <a:r>
              <a:rPr lang="uk-UA" sz="2800" b="1" dirty="0">
                <a:solidFill>
                  <a:srgbClr val="002060"/>
                </a:solidFill>
                <a:latin typeface="Arial" panose="020B0604020202020204" pitchFamily="34" charset="0"/>
                <a:cs typeface="Arial" panose="020B0604020202020204" pitchFamily="34" charset="0"/>
              </a:rPr>
              <a:t>Результати перевірки теоретичної підготовки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студентів спеціальності „</a:t>
            </a:r>
            <a:r>
              <a:rPr lang="uk-UA" sz="2800" b="1" dirty="0" err="1">
                <a:solidFill>
                  <a:srgbClr val="002060"/>
                </a:solidFill>
                <a:latin typeface="Arial" panose="020B0604020202020204" pitchFamily="34" charset="0"/>
                <a:cs typeface="Arial" panose="020B0604020202020204" pitchFamily="34" charset="0"/>
              </a:rPr>
              <a:t>Медсестринство</a:t>
            </a:r>
            <a:r>
              <a:rPr lang="uk-UA" sz="2800" b="1" dirty="0">
                <a:solidFill>
                  <a:srgbClr val="002060"/>
                </a:solidFill>
                <a:latin typeface="Arial" panose="020B0604020202020204" pitchFamily="34" charset="0"/>
                <a:cs typeface="Arial" panose="020B0604020202020204" pitchFamily="34" charset="0"/>
              </a:rPr>
              <a:t>”,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освітній ступінь – бакалавр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«Крок Б. Сестринська справа»</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21</a:t>
            </a:fld>
            <a:endParaRPr lang="uk-UA" sz="1200">
              <a:solidFill>
                <a:schemeClr val="bg1"/>
              </a:solidFill>
            </a:endParaRPr>
          </a:p>
        </p:txBody>
      </p:sp>
      <p:sp>
        <p:nvSpPr>
          <p:cNvPr id="8" name="Объект 2">
            <a:extLst>
              <a:ext uri="{FF2B5EF4-FFF2-40B4-BE49-F238E27FC236}">
                <a16:creationId xmlns:a16="http://schemas.microsoft.com/office/drawing/2014/main" id="{7E690E21-C074-D12D-6446-02BB49BCF998}"/>
              </a:ext>
            </a:extLst>
          </p:cNvPr>
          <p:cNvSpPr txBox="1">
            <a:spLocks/>
          </p:cNvSpPr>
          <p:nvPr/>
        </p:nvSpPr>
        <p:spPr>
          <a:xfrm>
            <a:off x="749392" y="2776244"/>
            <a:ext cx="6799262" cy="3444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uk-UA"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К-сть студентів – 10;</a:t>
            </a:r>
          </a:p>
          <a:p>
            <a:r>
              <a:rPr lang="uk-UA" dirty="0">
                <a:latin typeface="Arial" panose="020B0604020202020204" pitchFamily="34" charset="0"/>
                <a:cs typeface="Arial" panose="020B0604020202020204" pitchFamily="34" charset="0"/>
              </a:rPr>
              <a:t>К-сть проведених ДТТ – 6;</a:t>
            </a:r>
          </a:p>
          <a:p>
            <a:r>
              <a:rPr lang="uk-UA" dirty="0">
                <a:latin typeface="Arial" panose="020B0604020202020204" pitchFamily="34" charset="0"/>
                <a:cs typeface="Arial" panose="020B0604020202020204" pitchFamily="34" charset="0"/>
              </a:rPr>
              <a:t>Середній бал – 74,8%</a:t>
            </a:r>
          </a:p>
          <a:p>
            <a:r>
              <a:rPr lang="uk-UA" dirty="0">
                <a:latin typeface="Arial" panose="020B0604020202020204" pitchFamily="34" charset="0"/>
                <a:cs typeface="Arial" panose="020B0604020202020204" pitchFamily="34" charset="0"/>
              </a:rPr>
              <a:t>Група ризику – 4.</a:t>
            </a:r>
          </a:p>
          <a:p>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93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565CF03F-4613-D233-C6DF-B57B1B276998}"/>
              </a:ext>
            </a:extLst>
          </p:cNvPr>
          <p:cNvPicPr>
            <a:picLocks noGrp="1" noChangeAspect="1"/>
          </p:cNvPicPr>
          <p:nvPr>
            <p:ph type="pic" sz="quarter" idx="10"/>
          </p:nvPr>
        </p:nvPicPr>
        <p:blipFill>
          <a:blip r:embed="rId3"/>
          <a:srcRect t="7373" b="7373"/>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23720" y="0"/>
            <a:ext cx="7821496"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293412" y="596218"/>
            <a:ext cx="9158446"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студентів спеціальності „</a:t>
            </a:r>
            <a:r>
              <a:rPr lang="uk-UA" sz="2800" b="1" dirty="0" err="1">
                <a:solidFill>
                  <a:srgbClr val="002060"/>
                </a:solidFill>
                <a:latin typeface="Arial" panose="020B0604020202020204" pitchFamily="34" charset="0"/>
                <a:cs typeface="Arial" panose="020B0604020202020204" pitchFamily="34" charset="0"/>
              </a:rPr>
              <a:t>Медсестринство</a:t>
            </a:r>
            <a:r>
              <a:rPr lang="uk-UA" sz="2800" b="1" dirty="0">
                <a:solidFill>
                  <a:srgbClr val="002060"/>
                </a:solidFill>
                <a:latin typeface="Arial" panose="020B0604020202020204" pitchFamily="34" charset="0"/>
                <a:cs typeface="Arial" panose="020B0604020202020204" pitchFamily="34" charset="0"/>
              </a:rPr>
              <a:t>”,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освітній ступінь – </a:t>
            </a:r>
            <a:r>
              <a:rPr lang="uk-UA" sz="2800" b="1" dirty="0">
                <a:solidFill>
                  <a:srgbClr val="C00000"/>
                </a:solidFill>
                <a:latin typeface="Arial" panose="020B0604020202020204" pitchFamily="34" charset="0"/>
                <a:cs typeface="Arial" panose="020B0604020202020204" pitchFamily="34" charset="0"/>
              </a:rPr>
              <a:t>бакалавр</a:t>
            </a:r>
            <a:r>
              <a:rPr lang="uk-UA" sz="2800" b="1" dirty="0">
                <a:solidFill>
                  <a:srgbClr val="002060"/>
                </a:solidFill>
                <a:latin typeface="Arial" panose="020B0604020202020204" pitchFamily="34" charset="0"/>
                <a:cs typeface="Arial" panose="020B0604020202020204" pitchFamily="34" charset="0"/>
              </a:rPr>
              <a:t> </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22</a:t>
            </a:fld>
            <a:endParaRPr lang="uk-UA" sz="1200">
              <a:solidFill>
                <a:schemeClr val="bg1"/>
              </a:solidFill>
            </a:endParaRPr>
          </a:p>
        </p:txBody>
      </p:sp>
      <p:graphicFrame>
        <p:nvGraphicFramePr>
          <p:cNvPr id="2" name="Таблица 3">
            <a:extLst>
              <a:ext uri="{FF2B5EF4-FFF2-40B4-BE49-F238E27FC236}">
                <a16:creationId xmlns:a16="http://schemas.microsoft.com/office/drawing/2014/main" id="{5AB88E12-9389-23E0-C826-19D9E54DD6A6}"/>
              </a:ext>
            </a:extLst>
          </p:cNvPr>
          <p:cNvGraphicFramePr>
            <a:graphicFrameLocks noGrp="1"/>
          </p:cNvGraphicFramePr>
          <p:nvPr>
            <p:extLst>
              <p:ext uri="{D42A27DB-BD31-4B8C-83A1-F6EECF244321}">
                <p14:modId xmlns:p14="http://schemas.microsoft.com/office/powerpoint/2010/main" val="4263818189"/>
              </p:ext>
            </p:extLst>
          </p:nvPr>
        </p:nvGraphicFramePr>
        <p:xfrm>
          <a:off x="293412" y="2314822"/>
          <a:ext cx="7527953" cy="4040938"/>
        </p:xfrm>
        <a:graphic>
          <a:graphicData uri="http://schemas.openxmlformats.org/drawingml/2006/table">
            <a:tbl>
              <a:tblPr firstRow="1" bandRow="1">
                <a:tableStyleId>{2A488322-F2BA-4B5B-9748-0D474271808F}</a:tableStyleId>
              </a:tblPr>
              <a:tblGrid>
                <a:gridCol w="4928332">
                  <a:extLst>
                    <a:ext uri="{9D8B030D-6E8A-4147-A177-3AD203B41FA5}">
                      <a16:colId xmlns:a16="http://schemas.microsoft.com/office/drawing/2014/main" val="20000"/>
                    </a:ext>
                  </a:extLst>
                </a:gridCol>
                <a:gridCol w="2599621">
                  <a:extLst>
                    <a:ext uri="{9D8B030D-6E8A-4147-A177-3AD203B41FA5}">
                      <a16:colId xmlns:a16="http://schemas.microsoft.com/office/drawing/2014/main" val="20003"/>
                    </a:ext>
                  </a:extLst>
                </a:gridCol>
              </a:tblGrid>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Дисципліна</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Середній бал</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1155383">
                <a:tc>
                  <a:txBody>
                    <a:bodyPr/>
                    <a:lstStyle/>
                    <a:p>
                      <a:pPr algn="l">
                        <a:spcAft>
                          <a:spcPts val="0"/>
                        </a:spcAft>
                      </a:pPr>
                      <a:r>
                        <a:rPr lang="uk-UA" sz="2400" b="1" dirty="0">
                          <a:effectLst/>
                          <a:latin typeface="Arial" panose="020B0604020202020204" pitchFamily="34" charset="0"/>
                          <a:cs typeface="Arial" panose="020B0604020202020204" pitchFamily="34" charset="0"/>
                        </a:rPr>
                        <a:t>Клінічне </a:t>
                      </a:r>
                      <a:r>
                        <a:rPr lang="uk-UA" sz="2400" b="1" dirty="0" err="1">
                          <a:effectLst/>
                          <a:latin typeface="Arial" panose="020B0604020202020204" pitchFamily="34" charset="0"/>
                          <a:cs typeface="Arial" panose="020B0604020202020204" pitchFamily="34" charset="0"/>
                        </a:rPr>
                        <a:t>медсестринство</a:t>
                      </a:r>
                      <a:r>
                        <a:rPr lang="uk-UA" sz="2400" b="1" dirty="0">
                          <a:effectLst/>
                          <a:latin typeface="Arial" panose="020B0604020202020204" pitchFamily="34" charset="0"/>
                          <a:cs typeface="Arial" panose="020B0604020202020204" pitchFamily="34" charset="0"/>
                        </a:rPr>
                        <a:t> </a:t>
                      </a:r>
                      <a:br>
                        <a:rPr lang="uk-UA" sz="2400" b="1" dirty="0">
                          <a:effectLst/>
                          <a:latin typeface="Arial" panose="020B0604020202020204" pitchFamily="34" charset="0"/>
                          <a:cs typeface="Arial" panose="020B0604020202020204" pitchFamily="34" charset="0"/>
                        </a:rPr>
                      </a:br>
                      <a:r>
                        <a:rPr lang="uk-UA" sz="2400" b="1" dirty="0">
                          <a:effectLst/>
                          <a:latin typeface="Arial" panose="020B0604020202020204" pitchFamily="34" charset="0"/>
                          <a:cs typeface="Arial" panose="020B0604020202020204" pitchFamily="34" charset="0"/>
                        </a:rPr>
                        <a:t>у внутрішній медицині</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tc>
                  <a:txBody>
                    <a:bodyPr/>
                    <a:lstStyle/>
                    <a:p>
                      <a:pPr algn="ctr">
                        <a:spcAft>
                          <a:spcPts val="0"/>
                        </a:spcAft>
                      </a:pPr>
                      <a:r>
                        <a:rPr lang="uk-UA" sz="2400" b="1" dirty="0">
                          <a:effectLst/>
                          <a:latin typeface="Arial" panose="020B0604020202020204" pitchFamily="34" charset="0"/>
                          <a:cs typeface="Arial" panose="020B0604020202020204" pitchFamily="34" charset="0"/>
                        </a:rPr>
                        <a:t>4,0</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extLst>
                  <a:ext uri="{0D108BD9-81ED-4DB2-BD59-A6C34878D82A}">
                    <a16:rowId xmlns:a16="http://schemas.microsoft.com/office/drawing/2014/main" val="10001"/>
                  </a:ext>
                </a:extLst>
              </a:tr>
              <a:tr h="936104">
                <a:tc>
                  <a:txBody>
                    <a:bodyPr/>
                    <a:lstStyle/>
                    <a:p>
                      <a:pPr algn="l">
                        <a:spcAft>
                          <a:spcPts val="0"/>
                        </a:spcAft>
                      </a:pPr>
                      <a:r>
                        <a:rPr lang="uk-UA" sz="2400" b="1" dirty="0">
                          <a:effectLst/>
                          <a:latin typeface="Arial" panose="020B0604020202020204" pitchFamily="34" charset="0"/>
                          <a:cs typeface="Arial" panose="020B0604020202020204" pitchFamily="34" charset="0"/>
                        </a:rPr>
                        <a:t>Клінічне </a:t>
                      </a:r>
                      <a:r>
                        <a:rPr lang="uk-UA" sz="2400" b="1" dirty="0" err="1">
                          <a:effectLst/>
                          <a:latin typeface="Arial" panose="020B0604020202020204" pitchFamily="34" charset="0"/>
                          <a:cs typeface="Arial" panose="020B0604020202020204" pitchFamily="34" charset="0"/>
                        </a:rPr>
                        <a:t>медсестринство</a:t>
                      </a:r>
                      <a:r>
                        <a:rPr lang="uk-UA" sz="2400" b="1" dirty="0">
                          <a:effectLst/>
                          <a:latin typeface="Arial" panose="020B0604020202020204" pitchFamily="34" charset="0"/>
                          <a:cs typeface="Arial" panose="020B0604020202020204" pitchFamily="34" charset="0"/>
                        </a:rPr>
                        <a:t> </a:t>
                      </a:r>
                      <a:br>
                        <a:rPr lang="uk-UA" sz="2400" b="1" dirty="0">
                          <a:effectLst/>
                          <a:latin typeface="Arial" panose="020B0604020202020204" pitchFamily="34" charset="0"/>
                          <a:cs typeface="Arial" panose="020B0604020202020204" pitchFamily="34" charset="0"/>
                        </a:rPr>
                      </a:br>
                      <a:r>
                        <a:rPr lang="uk-UA" sz="2400" b="1" dirty="0">
                          <a:effectLst/>
                          <a:latin typeface="Arial" panose="020B0604020202020204" pitchFamily="34" charset="0"/>
                          <a:cs typeface="Arial" panose="020B0604020202020204" pitchFamily="34" charset="0"/>
                        </a:rPr>
                        <a:t>в хірургії</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tc>
                  <a:txBody>
                    <a:bodyPr/>
                    <a:lstStyle/>
                    <a:p>
                      <a:pPr algn="ctr">
                        <a:spcAft>
                          <a:spcPts val="0"/>
                        </a:spcAft>
                      </a:pPr>
                      <a:r>
                        <a:rPr lang="uk-UA" sz="2400" b="1" dirty="0">
                          <a:effectLst/>
                          <a:latin typeface="Arial" panose="020B0604020202020204" pitchFamily="34" charset="0"/>
                          <a:cs typeface="Arial" panose="020B0604020202020204" pitchFamily="34" charset="0"/>
                        </a:rPr>
                        <a:t>3,8</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extLst>
                  <a:ext uri="{0D108BD9-81ED-4DB2-BD59-A6C34878D82A}">
                    <a16:rowId xmlns:a16="http://schemas.microsoft.com/office/drawing/2014/main" val="10002"/>
                  </a:ext>
                </a:extLst>
              </a:tr>
              <a:tr h="1169988">
                <a:tc>
                  <a:txBody>
                    <a:bodyPr/>
                    <a:lstStyle/>
                    <a:p>
                      <a:pPr algn="l">
                        <a:spcAft>
                          <a:spcPts val="0"/>
                        </a:spcAft>
                      </a:pPr>
                      <a:r>
                        <a:rPr lang="uk-UA" sz="2400" b="1" dirty="0">
                          <a:effectLst/>
                          <a:latin typeface="Arial" panose="020B0604020202020204" pitchFamily="34" charset="0"/>
                          <a:cs typeface="Arial" panose="020B0604020202020204" pitchFamily="34" charset="0"/>
                        </a:rPr>
                        <a:t>Клінічне </a:t>
                      </a:r>
                      <a:r>
                        <a:rPr lang="uk-UA" sz="2400" b="1" dirty="0" err="1">
                          <a:effectLst/>
                          <a:latin typeface="Arial" panose="020B0604020202020204" pitchFamily="34" charset="0"/>
                          <a:cs typeface="Arial" panose="020B0604020202020204" pitchFamily="34" charset="0"/>
                        </a:rPr>
                        <a:t>медсестринство</a:t>
                      </a:r>
                      <a:r>
                        <a:rPr lang="uk-UA" sz="2400" b="1" dirty="0">
                          <a:effectLst/>
                          <a:latin typeface="Arial" panose="020B0604020202020204" pitchFamily="34" charset="0"/>
                          <a:cs typeface="Arial" panose="020B0604020202020204" pitchFamily="34" charset="0"/>
                        </a:rPr>
                        <a:t> </a:t>
                      </a:r>
                      <a:br>
                        <a:rPr lang="uk-UA" sz="2400" b="1" dirty="0">
                          <a:effectLst/>
                          <a:latin typeface="Arial" panose="020B0604020202020204" pitchFamily="34" charset="0"/>
                          <a:cs typeface="Arial" panose="020B0604020202020204" pitchFamily="34" charset="0"/>
                        </a:rPr>
                      </a:br>
                      <a:r>
                        <a:rPr lang="uk-UA" sz="2400" b="1" dirty="0">
                          <a:effectLst/>
                          <a:latin typeface="Arial" panose="020B0604020202020204" pitchFamily="34" charset="0"/>
                          <a:cs typeface="Arial" panose="020B0604020202020204" pitchFamily="34" charset="0"/>
                        </a:rPr>
                        <a:t>в педіатрії</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tc>
                  <a:txBody>
                    <a:bodyPr/>
                    <a:lstStyle/>
                    <a:p>
                      <a:pPr algn="ctr">
                        <a:spcAft>
                          <a:spcPts val="0"/>
                        </a:spcAft>
                      </a:pPr>
                      <a:r>
                        <a:rPr lang="uk-UA" sz="2400" b="1" dirty="0">
                          <a:effectLst/>
                          <a:latin typeface="Arial" panose="020B0604020202020204" pitchFamily="34" charset="0"/>
                          <a:cs typeface="Arial" panose="020B0604020202020204" pitchFamily="34" charset="0"/>
                        </a:rPr>
                        <a:t>3,8</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359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565CF03F-4613-D233-C6DF-B57B1B276998}"/>
              </a:ext>
            </a:extLst>
          </p:cNvPr>
          <p:cNvPicPr>
            <a:picLocks noGrp="1" noChangeAspect="1"/>
          </p:cNvPicPr>
          <p:nvPr>
            <p:ph type="pic" sz="quarter" idx="10"/>
          </p:nvPr>
        </p:nvPicPr>
        <p:blipFill>
          <a:blip r:embed="rId3"/>
          <a:srcRect t="7373" b="7373"/>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23720" y="0"/>
            <a:ext cx="7812166"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293412" y="596218"/>
            <a:ext cx="9158446"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студентів спеціальності „</a:t>
            </a:r>
            <a:r>
              <a:rPr lang="uk-UA" sz="2800" b="1" dirty="0" err="1">
                <a:solidFill>
                  <a:srgbClr val="002060"/>
                </a:solidFill>
                <a:latin typeface="Arial" panose="020B0604020202020204" pitchFamily="34" charset="0"/>
                <a:cs typeface="Arial" panose="020B0604020202020204" pitchFamily="34" charset="0"/>
              </a:rPr>
              <a:t>Медсестринство</a:t>
            </a:r>
            <a:r>
              <a:rPr lang="uk-UA" sz="2800" b="1" dirty="0">
                <a:solidFill>
                  <a:srgbClr val="002060"/>
                </a:solidFill>
                <a:latin typeface="Arial" panose="020B0604020202020204" pitchFamily="34" charset="0"/>
                <a:cs typeface="Arial" panose="020B0604020202020204" pitchFamily="34" charset="0"/>
              </a:rPr>
              <a:t>”,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освітній ступінь – </a:t>
            </a:r>
            <a:r>
              <a:rPr lang="uk-UA" sz="2800" b="1" dirty="0">
                <a:solidFill>
                  <a:srgbClr val="C00000"/>
                </a:solidFill>
                <a:latin typeface="Arial" panose="020B0604020202020204" pitchFamily="34" charset="0"/>
                <a:cs typeface="Arial" panose="020B0604020202020204" pitchFamily="34" charset="0"/>
              </a:rPr>
              <a:t>магістр</a:t>
            </a:r>
            <a:r>
              <a:rPr lang="uk-UA" sz="2800" b="1" dirty="0">
                <a:solidFill>
                  <a:srgbClr val="002060"/>
                </a:solidFill>
                <a:latin typeface="Arial" panose="020B0604020202020204" pitchFamily="34" charset="0"/>
                <a:cs typeface="Arial" panose="020B0604020202020204" pitchFamily="34" charset="0"/>
              </a:rPr>
              <a:t> </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23</a:t>
            </a:fld>
            <a:endParaRPr lang="uk-UA" sz="1200">
              <a:solidFill>
                <a:schemeClr val="bg1"/>
              </a:solidFill>
            </a:endParaRPr>
          </a:p>
        </p:txBody>
      </p:sp>
      <p:graphicFrame>
        <p:nvGraphicFramePr>
          <p:cNvPr id="2" name="Таблица 3">
            <a:extLst>
              <a:ext uri="{FF2B5EF4-FFF2-40B4-BE49-F238E27FC236}">
                <a16:creationId xmlns:a16="http://schemas.microsoft.com/office/drawing/2014/main" id="{5AB88E12-9389-23E0-C826-19D9E54DD6A6}"/>
              </a:ext>
            </a:extLst>
          </p:cNvPr>
          <p:cNvGraphicFramePr>
            <a:graphicFrameLocks noGrp="1"/>
          </p:cNvGraphicFramePr>
          <p:nvPr>
            <p:extLst>
              <p:ext uri="{D42A27DB-BD31-4B8C-83A1-F6EECF244321}">
                <p14:modId xmlns:p14="http://schemas.microsoft.com/office/powerpoint/2010/main" val="3446468669"/>
              </p:ext>
            </p:extLst>
          </p:nvPr>
        </p:nvGraphicFramePr>
        <p:xfrm>
          <a:off x="293412" y="2314822"/>
          <a:ext cx="7527953" cy="4040938"/>
        </p:xfrm>
        <a:graphic>
          <a:graphicData uri="http://schemas.openxmlformats.org/drawingml/2006/table">
            <a:tbl>
              <a:tblPr firstRow="1" bandRow="1">
                <a:tableStyleId>{2A488322-F2BA-4B5B-9748-0D474271808F}</a:tableStyleId>
              </a:tblPr>
              <a:tblGrid>
                <a:gridCol w="4928332">
                  <a:extLst>
                    <a:ext uri="{9D8B030D-6E8A-4147-A177-3AD203B41FA5}">
                      <a16:colId xmlns:a16="http://schemas.microsoft.com/office/drawing/2014/main" val="20000"/>
                    </a:ext>
                  </a:extLst>
                </a:gridCol>
                <a:gridCol w="2599621">
                  <a:extLst>
                    <a:ext uri="{9D8B030D-6E8A-4147-A177-3AD203B41FA5}">
                      <a16:colId xmlns:a16="http://schemas.microsoft.com/office/drawing/2014/main" val="20003"/>
                    </a:ext>
                  </a:extLst>
                </a:gridCol>
              </a:tblGrid>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Дисципліна</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Середній бал</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1155383">
                <a:tc>
                  <a:txBody>
                    <a:bodyPr/>
                    <a:lstStyle/>
                    <a:p>
                      <a:pPr algn="l">
                        <a:spcAft>
                          <a:spcPts val="0"/>
                        </a:spcAft>
                      </a:pPr>
                      <a:r>
                        <a:rPr lang="uk-UA" sz="2400" b="1" dirty="0">
                          <a:effectLst/>
                          <a:latin typeface="Arial" panose="020B0604020202020204" pitchFamily="34" charset="0"/>
                          <a:cs typeface="Arial" panose="020B0604020202020204" pitchFamily="34" charset="0"/>
                        </a:rPr>
                        <a:t>Клінічне </a:t>
                      </a:r>
                      <a:r>
                        <a:rPr lang="uk-UA" sz="2400" b="1" dirty="0" err="1">
                          <a:effectLst/>
                          <a:latin typeface="Arial" panose="020B0604020202020204" pitchFamily="34" charset="0"/>
                          <a:cs typeface="Arial" panose="020B0604020202020204" pitchFamily="34" charset="0"/>
                        </a:rPr>
                        <a:t>медсестринство</a:t>
                      </a:r>
                      <a:r>
                        <a:rPr lang="uk-UA" sz="2400" b="1" dirty="0">
                          <a:effectLst/>
                          <a:latin typeface="Arial" panose="020B0604020202020204" pitchFamily="34" charset="0"/>
                          <a:cs typeface="Arial" panose="020B0604020202020204" pitchFamily="34" charset="0"/>
                        </a:rPr>
                        <a:t> </a:t>
                      </a:r>
                      <a:br>
                        <a:rPr lang="uk-UA" sz="2400" b="1" dirty="0">
                          <a:effectLst/>
                          <a:latin typeface="Arial" panose="020B0604020202020204" pitchFamily="34" charset="0"/>
                          <a:cs typeface="Arial" panose="020B0604020202020204" pitchFamily="34" charset="0"/>
                        </a:rPr>
                      </a:br>
                      <a:r>
                        <a:rPr lang="uk-UA" sz="2400" b="1" dirty="0">
                          <a:effectLst/>
                          <a:latin typeface="Arial" panose="020B0604020202020204" pitchFamily="34" charset="0"/>
                          <a:cs typeface="Arial" panose="020B0604020202020204" pitchFamily="34" charset="0"/>
                        </a:rPr>
                        <a:t>у внутрішній медицині</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tc>
                  <a:txBody>
                    <a:bodyPr/>
                    <a:lstStyle/>
                    <a:p>
                      <a:pPr algn="ctr">
                        <a:spcAft>
                          <a:spcPts val="0"/>
                        </a:spcAft>
                      </a:pPr>
                      <a:r>
                        <a:rPr lang="uk-UA" sz="2400" b="1" dirty="0">
                          <a:effectLst/>
                          <a:latin typeface="Arial" panose="020B0604020202020204" pitchFamily="34" charset="0"/>
                          <a:cs typeface="Arial" panose="020B0604020202020204" pitchFamily="34" charset="0"/>
                        </a:rPr>
                        <a:t>5,0</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extLst>
                  <a:ext uri="{0D108BD9-81ED-4DB2-BD59-A6C34878D82A}">
                    <a16:rowId xmlns:a16="http://schemas.microsoft.com/office/drawing/2014/main" val="10001"/>
                  </a:ext>
                </a:extLst>
              </a:tr>
              <a:tr h="936104">
                <a:tc>
                  <a:txBody>
                    <a:bodyPr/>
                    <a:lstStyle/>
                    <a:p>
                      <a:pPr algn="l">
                        <a:spcAft>
                          <a:spcPts val="0"/>
                        </a:spcAft>
                      </a:pPr>
                      <a:r>
                        <a:rPr lang="uk-UA" sz="2400" b="1" dirty="0">
                          <a:effectLst/>
                          <a:latin typeface="Arial" panose="020B0604020202020204" pitchFamily="34" charset="0"/>
                          <a:cs typeface="Arial" panose="020B0604020202020204" pitchFamily="34" charset="0"/>
                        </a:rPr>
                        <a:t>Клінічне </a:t>
                      </a:r>
                      <a:r>
                        <a:rPr lang="uk-UA" sz="2400" b="1" dirty="0" err="1">
                          <a:effectLst/>
                          <a:latin typeface="Arial" panose="020B0604020202020204" pitchFamily="34" charset="0"/>
                          <a:cs typeface="Arial" panose="020B0604020202020204" pitchFamily="34" charset="0"/>
                        </a:rPr>
                        <a:t>медсестринство</a:t>
                      </a:r>
                      <a:r>
                        <a:rPr lang="uk-UA" sz="2400" b="1" dirty="0">
                          <a:effectLst/>
                          <a:latin typeface="Arial" panose="020B0604020202020204" pitchFamily="34" charset="0"/>
                          <a:cs typeface="Arial" panose="020B0604020202020204" pitchFamily="34" charset="0"/>
                        </a:rPr>
                        <a:t> </a:t>
                      </a:r>
                      <a:br>
                        <a:rPr lang="uk-UA" sz="2400" b="1" dirty="0">
                          <a:effectLst/>
                          <a:latin typeface="Arial" panose="020B0604020202020204" pitchFamily="34" charset="0"/>
                          <a:cs typeface="Arial" panose="020B0604020202020204" pitchFamily="34" charset="0"/>
                        </a:rPr>
                      </a:br>
                      <a:r>
                        <a:rPr lang="uk-UA" sz="2400" b="1" dirty="0">
                          <a:effectLst/>
                          <a:latin typeface="Arial" panose="020B0604020202020204" pitchFamily="34" charset="0"/>
                          <a:cs typeface="Arial" panose="020B0604020202020204" pitchFamily="34" charset="0"/>
                        </a:rPr>
                        <a:t>в хірургії</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tc>
                  <a:txBody>
                    <a:bodyPr/>
                    <a:lstStyle/>
                    <a:p>
                      <a:pPr algn="ctr">
                        <a:spcAft>
                          <a:spcPts val="0"/>
                        </a:spcAft>
                      </a:pPr>
                      <a:r>
                        <a:rPr lang="uk-UA" sz="2400" b="1" dirty="0">
                          <a:effectLst/>
                          <a:latin typeface="Arial" panose="020B0604020202020204" pitchFamily="34" charset="0"/>
                          <a:cs typeface="Arial" panose="020B0604020202020204" pitchFamily="34" charset="0"/>
                        </a:rPr>
                        <a:t>5,0</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extLst>
                  <a:ext uri="{0D108BD9-81ED-4DB2-BD59-A6C34878D82A}">
                    <a16:rowId xmlns:a16="http://schemas.microsoft.com/office/drawing/2014/main" val="10002"/>
                  </a:ext>
                </a:extLst>
              </a:tr>
              <a:tr h="1169988">
                <a:tc>
                  <a:txBody>
                    <a:bodyPr/>
                    <a:lstStyle/>
                    <a:p>
                      <a:pPr algn="l">
                        <a:spcAft>
                          <a:spcPts val="0"/>
                        </a:spcAft>
                      </a:pPr>
                      <a:r>
                        <a:rPr lang="uk-UA" sz="2400" b="1" dirty="0">
                          <a:effectLst/>
                          <a:latin typeface="Arial" panose="020B0604020202020204" pitchFamily="34" charset="0"/>
                          <a:cs typeface="Arial" panose="020B0604020202020204" pitchFamily="34" charset="0"/>
                        </a:rPr>
                        <a:t>Клінічне </a:t>
                      </a:r>
                      <a:r>
                        <a:rPr lang="uk-UA" sz="2400" b="1" dirty="0" err="1">
                          <a:effectLst/>
                          <a:latin typeface="Arial" panose="020B0604020202020204" pitchFamily="34" charset="0"/>
                          <a:cs typeface="Arial" panose="020B0604020202020204" pitchFamily="34" charset="0"/>
                        </a:rPr>
                        <a:t>медсестринство</a:t>
                      </a:r>
                      <a:r>
                        <a:rPr lang="uk-UA" sz="2400" b="1" dirty="0">
                          <a:effectLst/>
                          <a:latin typeface="Arial" panose="020B0604020202020204" pitchFamily="34" charset="0"/>
                          <a:cs typeface="Arial" panose="020B0604020202020204" pitchFamily="34" charset="0"/>
                        </a:rPr>
                        <a:t> </a:t>
                      </a:r>
                      <a:br>
                        <a:rPr lang="uk-UA" sz="2400" b="1" dirty="0">
                          <a:effectLst/>
                          <a:latin typeface="Arial" panose="020B0604020202020204" pitchFamily="34" charset="0"/>
                          <a:cs typeface="Arial" panose="020B0604020202020204" pitchFamily="34" charset="0"/>
                        </a:rPr>
                      </a:br>
                      <a:r>
                        <a:rPr lang="uk-UA" sz="2400" b="1" dirty="0">
                          <a:effectLst/>
                          <a:latin typeface="Arial" panose="020B0604020202020204" pitchFamily="34" charset="0"/>
                          <a:cs typeface="Arial" panose="020B0604020202020204" pitchFamily="34" charset="0"/>
                        </a:rPr>
                        <a:t>в педіатрії</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tc>
                  <a:txBody>
                    <a:bodyPr/>
                    <a:lstStyle/>
                    <a:p>
                      <a:pPr algn="ctr">
                        <a:spcAft>
                          <a:spcPts val="0"/>
                        </a:spcAft>
                      </a:pPr>
                      <a:r>
                        <a:rPr lang="uk-UA" sz="2400" b="1" dirty="0">
                          <a:effectLst/>
                          <a:latin typeface="Arial" panose="020B0604020202020204" pitchFamily="34" charset="0"/>
                          <a:cs typeface="Arial" panose="020B0604020202020204" pitchFamily="34" charset="0"/>
                        </a:rPr>
                        <a:t>4,0</a:t>
                      </a:r>
                      <a:endParaRPr lang="uk-UA" sz="2400" b="1" dirty="0">
                        <a:effectLst/>
                        <a:latin typeface="Arial" panose="020B0604020202020204" pitchFamily="34" charset="0"/>
                        <a:ea typeface="MS Mincho" panose="02020609040205080304" pitchFamily="49" charset="-128"/>
                        <a:cs typeface="Arial" panose="020B0604020202020204" pitchFamily="34" charset="0"/>
                      </a:endParaRPr>
                    </a:p>
                  </a:txBody>
                  <a:tcPr marL="36195" marR="3619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45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8"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2632400" y="264424"/>
            <a:ext cx="5163272" cy="479508"/>
          </a:xfrm>
        </p:spPr>
        <p:txBody>
          <a:bodyPr rtlCol="0"/>
          <a:lstStyle/>
          <a:p>
            <a:pPr algn="ctr" rtl="0"/>
            <a:r>
              <a:rPr lang="uk-UA" sz="4000" b="1" dirty="0">
                <a:solidFill>
                  <a:srgbClr val="002060"/>
                </a:solidFill>
                <a:latin typeface="Arial" panose="020B0604020202020204" pitchFamily="34" charset="0"/>
                <a:cs typeface="Arial" panose="020B0604020202020204" pitchFamily="34" charset="0"/>
              </a:rPr>
              <a:t>Висновки:</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24</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312245" y="993587"/>
            <a:ext cx="9005361" cy="5693866"/>
          </a:xfrm>
          <a:prstGeom prst="rect">
            <a:avLst/>
          </a:prstGeom>
          <a:noFill/>
        </p:spPr>
        <p:txBody>
          <a:bodyPr wrap="square">
            <a:spAutoFit/>
          </a:bodyPr>
          <a:lstStyle/>
          <a:p>
            <a:pPr marL="342900" indent="-342900">
              <a:buFont typeface="Arial" panose="020B0604020202020204" pitchFamily="34" charset="0"/>
              <a:buChar char="•"/>
            </a:pPr>
            <a:r>
              <a:rPr lang="uk-UA" sz="2800" dirty="0">
                <a:solidFill>
                  <a:prstClr val="black"/>
                </a:solidFill>
                <a:latin typeface="Arial" panose="020B0604020202020204" pitchFamily="34" charset="0"/>
                <a:cs typeface="Arial" panose="020B0604020202020204" pitchFamily="34" charset="0"/>
              </a:rPr>
              <a:t>Більшість здобувачів вищої освіти зі спеціальності 223 </a:t>
            </a:r>
            <a:r>
              <a:rPr lang="uk-UA" sz="2800" dirty="0" err="1">
                <a:solidFill>
                  <a:prstClr val="black"/>
                </a:solidFill>
                <a:latin typeface="Arial" panose="020B0604020202020204" pitchFamily="34" charset="0"/>
                <a:cs typeface="Arial" panose="020B0604020202020204" pitchFamily="34" charset="0"/>
              </a:rPr>
              <a:t>Медсестринство</a:t>
            </a:r>
            <a:r>
              <a:rPr lang="uk-UA" sz="2800" dirty="0">
                <a:solidFill>
                  <a:prstClr val="black"/>
                </a:solidFill>
                <a:latin typeface="Arial" panose="020B0604020202020204" pitchFamily="34" charset="0"/>
                <a:cs typeface="Arial" panose="020B0604020202020204" pitchFamily="34" charset="0"/>
              </a:rPr>
              <a:t> (освітній ступінь – магістр, бакалавр) мають достатню теоретичну підготовку та успішно оволоділи практичними навичками з дисциплін, що підлягають атестації випускників, </a:t>
            </a:r>
            <a:br>
              <a:rPr lang="uk-UA" sz="2800" dirty="0">
                <a:solidFill>
                  <a:prstClr val="black"/>
                </a:solidFill>
                <a:latin typeface="Arial" panose="020B0604020202020204" pitchFamily="34" charset="0"/>
                <a:cs typeface="Arial" panose="020B0604020202020204" pitchFamily="34" charset="0"/>
              </a:rPr>
            </a:br>
            <a:r>
              <a:rPr lang="uk-UA" sz="2800" dirty="0">
                <a:solidFill>
                  <a:prstClr val="black"/>
                </a:solidFill>
                <a:latin typeface="Arial" panose="020B0604020202020204" pitchFamily="34" charset="0"/>
                <a:cs typeface="Arial" panose="020B0604020202020204" pitchFamily="34" charset="0"/>
              </a:rPr>
              <a:t>та досягли програмних результатів навчання, передбачених освітніми програмами.</a:t>
            </a:r>
          </a:p>
          <a:p>
            <a:pPr marL="342900" indent="-342900">
              <a:buFont typeface="Arial" panose="020B0604020202020204" pitchFamily="34" charset="0"/>
              <a:buChar char="•"/>
            </a:pPr>
            <a:r>
              <a:rPr lang="uk-UA" sz="2800" dirty="0">
                <a:solidFill>
                  <a:prstClr val="black"/>
                </a:solidFill>
                <a:latin typeface="Arial" panose="020B0604020202020204" pitchFamily="34" charset="0"/>
                <a:cs typeface="Arial" panose="020B0604020202020204" pitchFamily="34" charset="0"/>
              </a:rPr>
              <a:t>Деякі студенти припускалися помилок при наданні невідкладної долікарської допомоги у дітей з гострою дихальною недостатністю, нечітко орієнтувалися у наданні екстреної долікарської допомоги при термічних травмах (</a:t>
            </a:r>
            <a:r>
              <a:rPr lang="uk-UA" sz="2800" dirty="0" err="1">
                <a:solidFill>
                  <a:prstClr val="black"/>
                </a:solidFill>
                <a:latin typeface="Arial" panose="020B0604020202020204" pitchFamily="34" charset="0"/>
                <a:cs typeface="Arial" panose="020B0604020202020204" pitchFamily="34" charset="0"/>
              </a:rPr>
              <a:t>опіках</a:t>
            </a:r>
            <a:r>
              <a:rPr lang="uk-UA" sz="2800" dirty="0">
                <a:solidFill>
                  <a:prstClr val="black"/>
                </a:solidFill>
                <a:latin typeface="Arial" panose="020B0604020202020204" pitchFamily="34" charset="0"/>
                <a:cs typeface="Arial" panose="020B0604020202020204" pitchFamily="34" charset="0"/>
              </a:rPr>
              <a:t>, ураженням електричним струмом).</a:t>
            </a:r>
            <a:endParaRPr lang="ru-RU"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8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F7615511-D525-DE92-E2F1-765FFE5A4A93}"/>
              </a:ext>
            </a:extLst>
          </p:cNvPr>
          <p:cNvPicPr>
            <a:picLocks noGrp="1" noChangeAspect="1"/>
          </p:cNvPicPr>
          <p:nvPr>
            <p:ph type="pic" sz="quarter" idx="10"/>
          </p:nvPr>
        </p:nvPicPr>
        <p:blipFill>
          <a:blip r:embed="rId3"/>
          <a:srcRect l="17170" r="17170"/>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33054"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05380" y="196332"/>
            <a:ext cx="8188115"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Рівень теоретичної підготовки студентів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5 курсу спеціальності «Фармація, промислова фармація», магістр </a:t>
            </a:r>
            <a:br>
              <a:rPr lang="uk-UA" sz="2800" b="1" dirty="0">
                <a:solidFill>
                  <a:srgbClr val="002060"/>
                </a:solidFill>
                <a:latin typeface="Arial" panose="020B0604020202020204" pitchFamily="34" charset="0"/>
                <a:cs typeface="Arial" panose="020B0604020202020204" pitchFamily="34" charset="0"/>
              </a:rPr>
            </a:br>
            <a:r>
              <a:rPr lang="uk-UA" sz="2800" dirty="0">
                <a:solidFill>
                  <a:srgbClr val="002060"/>
                </a:solidFill>
                <a:latin typeface="Arial" panose="020B0604020202020204" pitchFamily="34" charset="0"/>
                <a:cs typeface="Arial" panose="020B0604020202020204" pitchFamily="34" charset="0"/>
              </a:rPr>
              <a:t>(за результатами ДТТ) </a:t>
            </a:r>
            <a:endParaRPr lang="uk-UA" sz="28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25</a:t>
            </a:fld>
            <a:endParaRPr lang="uk-UA" sz="1200">
              <a:solidFill>
                <a:schemeClr val="bg1"/>
              </a:solidFill>
            </a:endParaRPr>
          </a:p>
        </p:txBody>
      </p:sp>
      <p:graphicFrame>
        <p:nvGraphicFramePr>
          <p:cNvPr id="7" name="Объект 5">
            <a:extLst>
              <a:ext uri="{FF2B5EF4-FFF2-40B4-BE49-F238E27FC236}">
                <a16:creationId xmlns:a16="http://schemas.microsoft.com/office/drawing/2014/main" id="{85846BAE-E3C7-317D-F75D-7D92FFC0F8A8}"/>
              </a:ext>
            </a:extLst>
          </p:cNvPr>
          <p:cNvGraphicFramePr>
            <a:graphicFrameLocks/>
          </p:cNvGraphicFramePr>
          <p:nvPr>
            <p:extLst>
              <p:ext uri="{D42A27DB-BD31-4B8C-83A1-F6EECF244321}">
                <p14:modId xmlns:p14="http://schemas.microsoft.com/office/powerpoint/2010/main" val="1522415621"/>
              </p:ext>
            </p:extLst>
          </p:nvPr>
        </p:nvGraphicFramePr>
        <p:xfrm>
          <a:off x="499816" y="1901108"/>
          <a:ext cx="7499350" cy="4814084"/>
        </p:xfrm>
        <a:graphic>
          <a:graphicData uri="http://schemas.openxmlformats.org/drawingml/2006/chart">
            <c:chart xmlns:c="http://schemas.openxmlformats.org/drawingml/2006/chart" xmlns:r="http://schemas.openxmlformats.org/officeDocument/2006/relationships" r:id="rId4"/>
          </a:graphicData>
        </a:graphic>
      </p:graphicFrame>
      <p:sp>
        <p:nvSpPr>
          <p:cNvPr id="12" name="Прямоугольник 4">
            <a:extLst>
              <a:ext uri="{FF2B5EF4-FFF2-40B4-BE49-F238E27FC236}">
                <a16:creationId xmlns:a16="http://schemas.microsoft.com/office/drawing/2014/main" id="{872F1ED4-D498-1C12-5D2A-71070838BA66}"/>
              </a:ext>
            </a:extLst>
          </p:cNvPr>
          <p:cNvSpPr/>
          <p:nvPr/>
        </p:nvSpPr>
        <p:spPr>
          <a:xfrm>
            <a:off x="3923471" y="5006715"/>
            <a:ext cx="2154436"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a:t>
            </a:r>
            <a:r>
              <a:rPr lang="uk-UA" sz="2400" dirty="0">
                <a:latin typeface="Arial" panose="020B0604020202020204" pitchFamily="34" charset="0"/>
                <a:cs typeface="Arial" panose="020B0604020202020204" pitchFamily="34" charset="0"/>
              </a:rPr>
              <a:t>15 студентів</a:t>
            </a:r>
            <a:r>
              <a:rPr lang="en-US"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13" name="Прямоугольник 5">
            <a:extLst>
              <a:ext uri="{FF2B5EF4-FFF2-40B4-BE49-F238E27FC236}">
                <a16:creationId xmlns:a16="http://schemas.microsoft.com/office/drawing/2014/main" id="{C42AE8F9-0188-B3F5-2070-EF351A0D1C83}"/>
              </a:ext>
            </a:extLst>
          </p:cNvPr>
          <p:cNvSpPr/>
          <p:nvPr/>
        </p:nvSpPr>
        <p:spPr>
          <a:xfrm>
            <a:off x="95926" y="4077317"/>
            <a:ext cx="458780" cy="461665"/>
          </a:xfrm>
          <a:prstGeom prst="rect">
            <a:avLst/>
          </a:prstGeom>
        </p:spPr>
        <p:txBody>
          <a:bodyPr wrap="none">
            <a:spAutoFit/>
          </a:bodyPr>
          <a:lstStyle/>
          <a:p>
            <a:r>
              <a:rPr lang="uk-UA" sz="2400" b="1" dirty="0">
                <a:latin typeface="Arial" panose="020B0604020202020204" pitchFamily="34" charset="0"/>
                <a:cs typeface="Arial" panose="020B0604020202020204" pitchFamily="34" charset="0"/>
              </a:rPr>
              <a:t>%</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83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F7615511-D525-DE92-E2F1-765FFE5A4A93}"/>
              </a:ext>
            </a:extLst>
          </p:cNvPr>
          <p:cNvPicPr>
            <a:picLocks noGrp="1" noChangeAspect="1"/>
          </p:cNvPicPr>
          <p:nvPr>
            <p:ph type="pic" sz="quarter" idx="10"/>
          </p:nvPr>
        </p:nvPicPr>
        <p:blipFill>
          <a:blip r:embed="rId3"/>
          <a:srcRect l="17170" r="17170"/>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33054"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05380" y="196332"/>
            <a:ext cx="8188115"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Рівень практичної підготовки студентів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5 курсу спеціальності «Фармація, промислова фармація»,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освітній ступінь – магістр</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26</a:t>
            </a:fld>
            <a:endParaRPr lang="uk-UA" sz="1200">
              <a:solidFill>
                <a:schemeClr val="bg1"/>
              </a:solidFill>
            </a:endParaRPr>
          </a:p>
        </p:txBody>
      </p:sp>
      <p:graphicFrame>
        <p:nvGraphicFramePr>
          <p:cNvPr id="2" name="Group 58">
            <a:extLst>
              <a:ext uri="{FF2B5EF4-FFF2-40B4-BE49-F238E27FC236}">
                <a16:creationId xmlns:a16="http://schemas.microsoft.com/office/drawing/2014/main" id="{5D090DA2-F54C-5F3A-40E5-A9FA65167B21}"/>
              </a:ext>
            </a:extLst>
          </p:cNvPr>
          <p:cNvGraphicFramePr>
            <a:graphicFrameLocks noGrp="1"/>
          </p:cNvGraphicFramePr>
          <p:nvPr>
            <p:extLst>
              <p:ext uri="{D42A27DB-BD31-4B8C-83A1-F6EECF244321}">
                <p14:modId xmlns:p14="http://schemas.microsoft.com/office/powerpoint/2010/main" val="3554014038"/>
              </p:ext>
            </p:extLst>
          </p:nvPr>
        </p:nvGraphicFramePr>
        <p:xfrm>
          <a:off x="405380" y="2267265"/>
          <a:ext cx="7419106" cy="4088495"/>
        </p:xfrm>
        <a:graphic>
          <a:graphicData uri="http://schemas.openxmlformats.org/drawingml/2006/table">
            <a:tbl>
              <a:tblPr firstRow="1" bandRow="1">
                <a:tableStyleId>{93296810-A885-4BE3-A3E7-6D5BEEA58F35}</a:tableStyleId>
              </a:tblPr>
              <a:tblGrid>
                <a:gridCol w="5600157">
                  <a:extLst>
                    <a:ext uri="{9D8B030D-6E8A-4147-A177-3AD203B41FA5}">
                      <a16:colId xmlns:a16="http://schemas.microsoft.com/office/drawing/2014/main" val="20000"/>
                    </a:ext>
                  </a:extLst>
                </a:gridCol>
                <a:gridCol w="1818949">
                  <a:extLst>
                    <a:ext uri="{9D8B030D-6E8A-4147-A177-3AD203B41FA5}">
                      <a16:colId xmlns:a16="http://schemas.microsoft.com/office/drawing/2014/main" val="20005"/>
                    </a:ext>
                  </a:extLst>
                </a:gridCol>
              </a:tblGrid>
              <a:tr h="84813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bg1"/>
                          </a:solidFill>
                          <a:effectLst/>
                          <a:latin typeface="Arial" panose="020B0604020202020204" pitchFamily="34" charset="0"/>
                          <a:cs typeface="Arial" panose="020B0604020202020204" pitchFamily="34" charset="0"/>
                        </a:rPr>
                        <a:t>Навчальні дисципліни</a:t>
                      </a:r>
                      <a:endParaRPr kumimoji="0" lang="ru-RU"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bg1"/>
                          </a:solidFill>
                          <a:effectLst/>
                          <a:latin typeface="Arial" panose="020B0604020202020204" pitchFamily="34" charset="0"/>
                          <a:cs typeface="Arial" panose="020B0604020202020204" pitchFamily="34" charset="0"/>
                        </a:rPr>
                        <a:t>Сер. Бал</a:t>
                      </a:r>
                      <a:endParaRPr kumimoji="0" lang="ru-RU"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720080">
                <a:tc>
                  <a:txBody>
                    <a:bodyPr/>
                    <a:lstStyle/>
                    <a:p>
                      <a:pPr marL="0" marR="0" lvl="0" indent="0" algn="l" defTabSz="912813" rtl="0" eaLnBrk="1" fontAlgn="base" latinLnBrk="0" hangingPunct="1">
                        <a:lnSpc>
                          <a:spcPct val="100000"/>
                        </a:lnSpc>
                        <a:spcBef>
                          <a:spcPct val="0"/>
                        </a:spcBef>
                        <a:spcAft>
                          <a:spcPct val="0"/>
                        </a:spcAft>
                        <a:buClrTx/>
                        <a:buSzTx/>
                        <a:buFontTx/>
                        <a:buNone/>
                        <a:tabLst>
                          <a:tab pos="163513" algn="l"/>
                          <a:tab pos="531813" algn="l"/>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Управління та економіка у фармації</a:t>
                      </a:r>
                      <a:endParaRPr kumimoji="0" lang="ru-RU"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3,85</a:t>
                      </a:r>
                      <a:endParaRPr kumimoji="0" lang="uk-UA" sz="2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1"/>
                  </a:ext>
                </a:extLst>
              </a:tr>
              <a:tr h="584763">
                <a:tc>
                  <a:txBody>
                    <a:bodyPr/>
                    <a:lstStyle/>
                    <a:p>
                      <a:pPr marL="0" marR="0" lvl="0" indent="0" algn="l" defTabSz="912813" rtl="0" eaLnBrk="1" fontAlgn="base" latinLnBrk="0" hangingPunct="1">
                        <a:lnSpc>
                          <a:spcPct val="100000"/>
                        </a:lnSpc>
                        <a:spcBef>
                          <a:spcPct val="0"/>
                        </a:spcBef>
                        <a:spcAft>
                          <a:spcPct val="0"/>
                        </a:spcAft>
                        <a:buClrTx/>
                        <a:buSzTx/>
                        <a:buFontTx/>
                        <a:buNone/>
                        <a:tabLst>
                          <a:tab pos="163513" algn="l"/>
                          <a:tab pos="531813" algn="l"/>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Технологія ліків</a:t>
                      </a:r>
                      <a:endParaRPr kumimoji="0" lang="ru-RU"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3,77</a:t>
                      </a:r>
                      <a:endParaRPr kumimoji="0" lang="uk-UA" sz="2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2"/>
                  </a:ext>
                </a:extLst>
              </a:tr>
              <a:tr h="726238">
                <a:tc>
                  <a:txBody>
                    <a:bodyPr/>
                    <a:lstStyle/>
                    <a:p>
                      <a:pPr marL="0" marR="0" lvl="0" indent="0" algn="l" defTabSz="912813" rtl="0" eaLnBrk="1" fontAlgn="base" latinLnBrk="0" hangingPunct="1">
                        <a:lnSpc>
                          <a:spcPct val="100000"/>
                        </a:lnSpc>
                        <a:spcBef>
                          <a:spcPct val="0"/>
                        </a:spcBef>
                        <a:spcAft>
                          <a:spcPct val="0"/>
                        </a:spcAft>
                        <a:buClrTx/>
                        <a:buSzTx/>
                        <a:buFontTx/>
                        <a:buNone/>
                        <a:tabLst>
                          <a:tab pos="163513" algn="l"/>
                          <a:tab pos="531813" algn="l"/>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Фармацевтична хімія</a:t>
                      </a:r>
                      <a:endParaRPr kumimoji="0" lang="ru-RU"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3,63</a:t>
                      </a:r>
                      <a:endParaRPr kumimoji="0" lang="uk-UA"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3"/>
                  </a:ext>
                </a:extLst>
              </a:tr>
              <a:tr h="594194">
                <a:tc>
                  <a:txBody>
                    <a:bodyPr/>
                    <a:lstStyle/>
                    <a:p>
                      <a:pPr marL="0" marR="0" lvl="0" indent="0" algn="l" defTabSz="912813" rtl="0" eaLnBrk="1" fontAlgn="base" latinLnBrk="0" hangingPunct="1">
                        <a:lnSpc>
                          <a:spcPct val="100000"/>
                        </a:lnSpc>
                        <a:spcBef>
                          <a:spcPct val="0"/>
                        </a:spcBef>
                        <a:spcAft>
                          <a:spcPct val="0"/>
                        </a:spcAft>
                        <a:buClrTx/>
                        <a:buSzTx/>
                        <a:buFontTx/>
                        <a:buNone/>
                        <a:tabLst>
                          <a:tab pos="163513" algn="l"/>
                          <a:tab pos="531813" algn="l"/>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Фармакогнозія</a:t>
                      </a:r>
                      <a:endParaRPr kumimoji="0" lang="ru-RU"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3,86</a:t>
                      </a:r>
                      <a:endParaRPr kumimoji="0" lang="uk-UA" sz="2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4"/>
                  </a:ext>
                </a:extLst>
              </a:tr>
              <a:tr h="615085">
                <a:tc>
                  <a:txBody>
                    <a:bodyPr/>
                    <a:lstStyle/>
                    <a:p>
                      <a:pPr marL="0" marR="0" lvl="0" indent="0" algn="l" defTabSz="912813" rtl="0" eaLnBrk="1" fontAlgn="base" latinLnBrk="0" hangingPunct="1">
                        <a:lnSpc>
                          <a:spcPct val="100000"/>
                        </a:lnSpc>
                        <a:spcBef>
                          <a:spcPct val="0"/>
                        </a:spcBef>
                        <a:spcAft>
                          <a:spcPct val="0"/>
                        </a:spcAft>
                        <a:buClrTx/>
                        <a:buSzTx/>
                        <a:buFontTx/>
                        <a:buNone/>
                        <a:tabLst>
                          <a:tab pos="163513" algn="l"/>
                          <a:tab pos="531813" algn="l"/>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Клінічна фармація</a:t>
                      </a:r>
                      <a:endParaRPr kumimoji="0" lang="ru-RU"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3,88</a:t>
                      </a:r>
                      <a:endParaRPr kumimoji="0" lang="uk-UA" sz="2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4049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628374"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62908" y="136025"/>
            <a:ext cx="10373344" cy="479508"/>
          </a:xfrm>
        </p:spPr>
        <p:txBody>
          <a:bodyPr rtlCol="0"/>
          <a:lstStyle/>
          <a:p>
            <a:pPr rtl="0"/>
            <a:r>
              <a:rPr lang="uk-UA" sz="3200" b="1" dirty="0">
                <a:solidFill>
                  <a:srgbClr val="002060"/>
                </a:solidFill>
                <a:latin typeface="Arial" panose="020B0604020202020204" pitchFamily="34" charset="0"/>
                <a:cs typeface="Arial" panose="020B0604020202020204" pitchFamily="34" charset="0"/>
              </a:rPr>
              <a:t>Висновки та пропозиції :</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27</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92597" y="557658"/>
            <a:ext cx="10226069" cy="6724148"/>
          </a:xfrm>
          <a:prstGeom prst="rect">
            <a:avLst/>
          </a:prstGeom>
          <a:noFill/>
        </p:spPr>
        <p:txBody>
          <a:bodyPr wrap="square">
            <a:spAutoFit/>
          </a:bodyPr>
          <a:lstStyle/>
          <a:p>
            <a:pPr indent="266700">
              <a:lnSpc>
                <a:spcPct val="120000"/>
              </a:lnSpc>
              <a:spcBef>
                <a:spcPts val="0"/>
              </a:spcBef>
              <a:spcAft>
                <a:spcPts val="0"/>
              </a:spcAft>
              <a:buNone/>
            </a:pPr>
            <a:r>
              <a:rPr lang="uk-UA" sz="2200" b="1" i="1" u="sng" dirty="0">
                <a:latin typeface="Arial" panose="020B0604020202020204" pitchFamily="34" charset="0"/>
                <a:cs typeface="Arial" panose="020B0604020202020204" pitchFamily="34" charset="0"/>
              </a:rPr>
              <a:t>Управління та економіки у фармації:</a:t>
            </a:r>
            <a:endParaRPr lang="ru-RU" sz="2200" dirty="0">
              <a:latin typeface="Arial" panose="020B0604020202020204" pitchFamily="34" charset="0"/>
              <a:cs typeface="Arial" panose="020B0604020202020204" pitchFamily="34" charset="0"/>
            </a:endParaRPr>
          </a:p>
          <a:p>
            <a:pPr lvl="0" indent="266700"/>
            <a:r>
              <a:rPr lang="uk-UA" sz="2200" dirty="0">
                <a:latin typeface="Arial" panose="020B0604020202020204" pitchFamily="34" charset="0"/>
                <a:cs typeface="Arial" panose="020B0604020202020204" pitchFamily="34" charset="0"/>
              </a:rPr>
              <a:t>На практичних заняттях при відпрацюванні практичних навичок звертати увагу на методики аналізу та планування товарообігу аптечних підприємств та особливостей оподаткування аптек (фармацевтичних фірм).</a:t>
            </a:r>
          </a:p>
          <a:p>
            <a:pPr lvl="0" indent="266700"/>
            <a:r>
              <a:rPr lang="uk-UA" sz="2200" dirty="0">
                <a:latin typeface="Arial" panose="020B0604020202020204" pitchFamily="34" charset="0"/>
                <a:cs typeface="Arial" panose="020B0604020202020204" pitchFamily="34" charset="0"/>
              </a:rPr>
              <a:t>Удосконалити та розширити базу ситуаційних та розрахункових задач з «Кредитування аптек (фармацевтичних фірм)» та «Організація та проведення аудиторського контролю аптек (фармацевтичних фірм)».</a:t>
            </a:r>
          </a:p>
          <a:p>
            <a:pPr lvl="0" indent="266700"/>
            <a:r>
              <a:rPr lang="uk-UA" sz="2200" dirty="0">
                <a:latin typeface="Arial" panose="020B0604020202020204" pitchFamily="34" charset="0"/>
                <a:cs typeface="Arial" panose="020B0604020202020204" pitchFamily="34" charset="0"/>
              </a:rPr>
              <a:t>Продовжити практику своєчасного та систематичного оновлення нормативно-правової бази з організації роботи аптек.</a:t>
            </a:r>
          </a:p>
          <a:p>
            <a:pPr indent="266700">
              <a:lnSpc>
                <a:spcPct val="120000"/>
              </a:lnSpc>
              <a:spcBef>
                <a:spcPts val="0"/>
              </a:spcBef>
              <a:spcAft>
                <a:spcPts val="0"/>
              </a:spcAft>
              <a:buNone/>
            </a:pPr>
            <a:r>
              <a:rPr lang="uk-UA" sz="2200" b="1" i="1" u="sng" dirty="0">
                <a:latin typeface="Arial" panose="020B0604020202020204" pitchFamily="34" charset="0"/>
                <a:cs typeface="Arial" panose="020B0604020202020204" pitchFamily="34" charset="0"/>
              </a:rPr>
              <a:t>Технологія ліків:</a:t>
            </a:r>
            <a:endParaRPr lang="ru-RU" sz="2200" dirty="0">
              <a:latin typeface="Arial" panose="020B0604020202020204" pitchFamily="34" charset="0"/>
              <a:cs typeface="Arial" panose="020B0604020202020204" pitchFamily="34" charset="0"/>
            </a:endParaRPr>
          </a:p>
          <a:p>
            <a:pPr marL="0" lvl="1" indent="266700"/>
            <a:r>
              <a:rPr lang="uk-UA" sz="2200" dirty="0">
                <a:latin typeface="Arial" panose="020B0604020202020204" pitchFamily="34" charset="0"/>
                <a:cs typeface="Arial" panose="020B0604020202020204" pitchFamily="34" charset="0"/>
              </a:rPr>
              <a:t>Оновити та доповнити базу ситуаційних та розрахункових задач з технології ліків для тем «Очні краплі»,  «</a:t>
            </a:r>
            <a:r>
              <a:rPr lang="uk-UA" sz="2200" dirty="0" err="1">
                <a:latin typeface="Arial" panose="020B0604020202020204" pitchFamily="34" charset="0"/>
                <a:cs typeface="Arial" panose="020B0604020202020204" pitchFamily="34" charset="0"/>
              </a:rPr>
              <a:t>Супозиторії</a:t>
            </a:r>
            <a:r>
              <a:rPr lang="uk-UA" sz="2200" dirty="0">
                <a:latin typeface="Arial" panose="020B0604020202020204" pitchFamily="34" charset="0"/>
                <a:cs typeface="Arial" panose="020B0604020202020204" pitchFamily="34" charset="0"/>
              </a:rPr>
              <a:t>» та «</a:t>
            </a:r>
            <a:r>
              <a:rPr lang="uk-UA" sz="2200" dirty="0" err="1">
                <a:latin typeface="Arial" panose="020B0604020202020204" pitchFamily="34" charset="0"/>
                <a:cs typeface="Arial" panose="020B0604020202020204" pitchFamily="34" charset="0"/>
              </a:rPr>
              <a:t>Трансдермальні</a:t>
            </a:r>
            <a:r>
              <a:rPr lang="uk-UA" sz="2200" dirty="0">
                <a:latin typeface="Arial" panose="020B0604020202020204" pitchFamily="34" charset="0"/>
                <a:cs typeface="Arial" panose="020B0604020202020204" pitchFamily="34" charset="0"/>
              </a:rPr>
              <a:t> терапевтичні системи» з урахуванням номенклатури сучасних допоміжних речовин.</a:t>
            </a:r>
          </a:p>
          <a:p>
            <a:pPr marL="0" lvl="1" indent="266700"/>
            <a:r>
              <a:rPr lang="uk-UA" sz="2200" dirty="0">
                <a:latin typeface="Arial" panose="020B0604020202020204" pitchFamily="34" charset="0"/>
                <a:cs typeface="Arial" panose="020B0604020202020204" pitchFamily="34" charset="0"/>
              </a:rPr>
              <a:t>На практичних заняттях акцентувати більше уваги студентів на виборі методу виготовлення лікарської форми та особливостях оформлення до відпуску ліків з урахуванням фізико-хімічних властивостей активних фармацевтичних інгредієнтів.</a:t>
            </a:r>
          </a:p>
          <a:p>
            <a:pPr marL="342900" lvl="0" indent="-342900">
              <a:lnSpc>
                <a:spcPct val="120000"/>
              </a:lnSpc>
              <a:spcBef>
                <a:spcPts val="0"/>
              </a:spcBef>
              <a:spcAft>
                <a:spcPts val="0"/>
              </a:spcAft>
              <a:buFont typeface="Arial" panose="020B0604020202020204" pitchFamily="34" charset="0"/>
              <a:buChar char="•"/>
            </a:pP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08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628374"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62908" y="136025"/>
            <a:ext cx="10373344" cy="479508"/>
          </a:xfrm>
        </p:spPr>
        <p:txBody>
          <a:bodyPr rtlCol="0"/>
          <a:lstStyle/>
          <a:p>
            <a:pPr rtl="0"/>
            <a:r>
              <a:rPr lang="uk-UA" sz="3200" b="1" dirty="0">
                <a:solidFill>
                  <a:srgbClr val="002060"/>
                </a:solidFill>
                <a:latin typeface="Arial" panose="020B0604020202020204" pitchFamily="34" charset="0"/>
                <a:cs typeface="Arial" panose="020B0604020202020204" pitchFamily="34" charset="0"/>
              </a:rPr>
              <a:t>Висновки та пропозиції :</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28</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242841" y="669518"/>
            <a:ext cx="10226069" cy="6186309"/>
          </a:xfrm>
          <a:prstGeom prst="rect">
            <a:avLst/>
          </a:prstGeom>
          <a:noFill/>
        </p:spPr>
        <p:txBody>
          <a:bodyPr wrap="square">
            <a:spAutoFit/>
          </a:bodyPr>
          <a:lstStyle/>
          <a:p>
            <a:pPr indent="266700">
              <a:spcBef>
                <a:spcPts val="0"/>
              </a:spcBef>
              <a:spcAft>
                <a:spcPts val="0"/>
              </a:spcAft>
              <a:buNone/>
            </a:pPr>
            <a:r>
              <a:rPr lang="uk-UA" sz="1600" b="1" i="1" u="sng" dirty="0">
                <a:latin typeface="Arial" panose="020B0604020202020204" pitchFamily="34" charset="0"/>
                <a:cs typeface="Arial" panose="020B0604020202020204" pitchFamily="34" charset="0"/>
              </a:rPr>
              <a:t>Фармацевтична хімія:</a:t>
            </a:r>
            <a:endParaRPr lang="ru-RU" sz="1600" dirty="0">
              <a:latin typeface="Arial" panose="020B0604020202020204" pitchFamily="34" charset="0"/>
              <a:cs typeface="Arial" panose="020B0604020202020204" pitchFamily="34" charset="0"/>
            </a:endParaRPr>
          </a:p>
          <a:p>
            <a:pPr lvl="0" indent="266700">
              <a:spcBef>
                <a:spcPts val="0"/>
              </a:spcBef>
              <a:spcAft>
                <a:spcPts val="0"/>
              </a:spcAft>
            </a:pPr>
            <a:r>
              <a:rPr lang="uk-UA" sz="1600" dirty="0">
                <a:latin typeface="Arial" panose="020B0604020202020204" pitchFamily="34" charset="0"/>
                <a:cs typeface="Arial" panose="020B0604020202020204" pitchFamily="34" charset="0"/>
              </a:rPr>
              <a:t>Поповнити базу ситуаційних задач практичними завданнями, які стосуються аналізу лікарських форм фізико-хімічними методами.</a:t>
            </a:r>
          </a:p>
          <a:p>
            <a:pPr lvl="0" indent="266700">
              <a:spcBef>
                <a:spcPts val="0"/>
              </a:spcBef>
              <a:spcAft>
                <a:spcPts val="0"/>
              </a:spcAft>
            </a:pPr>
            <a:r>
              <a:rPr lang="uk-UA" sz="1600" dirty="0">
                <a:latin typeface="Arial" panose="020B0604020202020204" pitchFamily="34" charset="0"/>
                <a:cs typeface="Arial" panose="020B0604020202020204" pitchFamily="34" charset="0"/>
              </a:rPr>
              <a:t>Під час практичних занять особливу увагу звернути на аналіз лікарських засобів стероїдної будови та розв’язування практичних задач пов’язаних з використанням методу спектрофотометрії та поляриметрії для кількісного визначення лікарських засобів.</a:t>
            </a:r>
          </a:p>
          <a:p>
            <a:pPr indent="266700">
              <a:spcBef>
                <a:spcPts val="0"/>
              </a:spcBef>
              <a:spcAft>
                <a:spcPts val="0"/>
              </a:spcAft>
              <a:buNone/>
            </a:pPr>
            <a:r>
              <a:rPr lang="uk-UA" sz="1600" b="1" i="1" u="sng" dirty="0">
                <a:latin typeface="Arial" panose="020B0604020202020204" pitchFamily="34" charset="0"/>
                <a:cs typeface="Arial" panose="020B0604020202020204" pitchFamily="34" charset="0"/>
              </a:rPr>
              <a:t>Фармакогнозія:</a:t>
            </a:r>
            <a:endParaRPr lang="ru-RU" sz="1600" dirty="0">
              <a:latin typeface="Arial" panose="020B0604020202020204" pitchFamily="34" charset="0"/>
              <a:cs typeface="Arial" panose="020B0604020202020204" pitchFamily="34" charset="0"/>
            </a:endParaRPr>
          </a:p>
          <a:p>
            <a:pPr lvl="0" indent="266700">
              <a:spcBef>
                <a:spcPts val="0"/>
              </a:spcBef>
              <a:spcAft>
                <a:spcPts val="0"/>
              </a:spcAft>
            </a:pPr>
            <a:r>
              <a:rPr lang="uk-UA" sz="1600" dirty="0">
                <a:latin typeface="Arial" panose="020B0604020202020204" pitchFamily="34" charset="0"/>
                <a:cs typeface="Arial" panose="020B0604020202020204" pitchFamily="34" charset="0"/>
              </a:rPr>
              <a:t>На практичних заняттях більше уваги приділяти взаємозв’язку хімічного складу ЛРС із застосуванням ЛРС в медицині. </a:t>
            </a:r>
          </a:p>
          <a:p>
            <a:pPr lvl="0" indent="266700">
              <a:spcBef>
                <a:spcPts val="0"/>
              </a:spcBef>
              <a:spcAft>
                <a:spcPts val="0"/>
              </a:spcAft>
            </a:pPr>
            <a:r>
              <a:rPr lang="uk-UA" sz="1600" dirty="0">
                <a:latin typeface="Arial" panose="020B0604020202020204" pitchFamily="34" charset="0"/>
                <a:cs typeface="Arial" panose="020B0604020202020204" pitchFamily="34" charset="0"/>
              </a:rPr>
              <a:t>З метою покращання засвоєння практичних навиків постійно поновлювати запаси гербарних зразків та лікарської рослинної сировини.</a:t>
            </a:r>
          </a:p>
          <a:p>
            <a:pPr lvl="0" indent="266700">
              <a:spcBef>
                <a:spcPts val="0"/>
              </a:spcBef>
              <a:spcAft>
                <a:spcPts val="0"/>
              </a:spcAft>
            </a:pPr>
            <a:r>
              <a:rPr lang="uk-UA" sz="1600" dirty="0">
                <a:latin typeface="Arial" panose="020B0604020202020204" pitchFamily="34" charset="0"/>
                <a:cs typeface="Arial" panose="020B0604020202020204" pitchFamily="34" charset="0"/>
              </a:rPr>
              <a:t>Під час проведення практичних занять більше уваги приділяти ідентифікації ЛРС, що містить жирні та ефірні олії за основними морфологічними ознаками.</a:t>
            </a:r>
          </a:p>
          <a:p>
            <a:pPr lvl="0" indent="266700">
              <a:spcBef>
                <a:spcPts val="0"/>
              </a:spcBef>
              <a:spcAft>
                <a:spcPts val="0"/>
              </a:spcAft>
            </a:pPr>
            <a:r>
              <a:rPr lang="uk-UA" sz="1600" dirty="0">
                <a:latin typeface="Arial" panose="020B0604020202020204" pitchFamily="34" charset="0"/>
                <a:cs typeface="Arial" panose="020B0604020202020204" pitchFamily="34" charset="0"/>
              </a:rPr>
              <a:t>Для покращання виконання практичних навичок під час практичних занять продовжити розробку довідника з фотографіями гербарних зразків та ЛРС. </a:t>
            </a:r>
          </a:p>
          <a:p>
            <a:pPr indent="266700">
              <a:spcBef>
                <a:spcPts val="0"/>
              </a:spcBef>
              <a:spcAft>
                <a:spcPts val="0"/>
              </a:spcAft>
              <a:buNone/>
            </a:pPr>
            <a:r>
              <a:rPr lang="uk-UA" sz="1600" b="1" i="1" u="sng" dirty="0">
                <a:latin typeface="Arial" panose="020B0604020202020204" pitchFamily="34" charset="0"/>
                <a:cs typeface="Arial" panose="020B0604020202020204" pitchFamily="34" charset="0"/>
              </a:rPr>
              <a:t>Клінічна фармація:</a:t>
            </a:r>
            <a:endParaRPr lang="ru-RU" sz="1600" dirty="0">
              <a:latin typeface="Arial" panose="020B0604020202020204" pitchFamily="34" charset="0"/>
              <a:cs typeface="Arial" panose="020B0604020202020204" pitchFamily="34" charset="0"/>
            </a:endParaRPr>
          </a:p>
          <a:p>
            <a:pPr lvl="0" indent="266700">
              <a:spcBef>
                <a:spcPts val="0"/>
              </a:spcBef>
              <a:spcAft>
                <a:spcPts val="0"/>
              </a:spcAft>
            </a:pPr>
            <a:r>
              <a:rPr lang="uk-UA" sz="1600" dirty="0">
                <a:latin typeface="Arial" panose="020B0604020202020204" pitchFamily="34" charset="0"/>
                <a:cs typeface="Arial" panose="020B0604020202020204" pitchFamily="34" charset="0"/>
              </a:rPr>
              <a:t>Приділяти більше часу удосконаленню практичних навичок шляхом розбору клінічних та ситуаційних завдань. </a:t>
            </a:r>
          </a:p>
          <a:p>
            <a:pPr lvl="0" indent="266700">
              <a:spcBef>
                <a:spcPts val="0"/>
              </a:spcBef>
              <a:spcAft>
                <a:spcPts val="0"/>
              </a:spcAft>
            </a:pPr>
            <a:r>
              <a:rPr lang="uk-UA" sz="1600" dirty="0">
                <a:latin typeface="Arial" panose="020B0604020202020204" pitchFamily="34" charset="0"/>
                <a:cs typeface="Arial" panose="020B0604020202020204" pitchFamily="34" charset="0"/>
              </a:rPr>
              <a:t>Приділяти більше часу для роз’яснення студентам матеріалу з вивчення розрахунку лікарських доз препаратів для лікування дітей різних вікових груп, а також осіб похилого віку.</a:t>
            </a:r>
          </a:p>
          <a:p>
            <a:pPr lvl="0" indent="266700">
              <a:spcBef>
                <a:spcPts val="0"/>
              </a:spcBef>
              <a:spcAft>
                <a:spcPts val="0"/>
              </a:spcAft>
            </a:pPr>
            <a:r>
              <a:rPr lang="uk-UA" sz="1600" dirty="0">
                <a:latin typeface="Arial" panose="020B0604020202020204" pitchFamily="34" charset="0"/>
                <a:cs typeface="Arial" panose="020B0604020202020204" pitchFamily="34" charset="0"/>
              </a:rPr>
              <a:t>Приділяти більшу увагу питанню взаємодії ліків та заміни фармацевтичних препаратів відповідно </a:t>
            </a:r>
            <a:br>
              <a:rPr lang="uk-UA" sz="1600" dirty="0">
                <a:latin typeface="Arial" panose="020B0604020202020204" pitchFamily="34" charset="0"/>
                <a:cs typeface="Arial" panose="020B0604020202020204" pitchFamily="34" charset="0"/>
              </a:rPr>
            </a:br>
            <a:r>
              <a:rPr lang="uk-UA" sz="1600" dirty="0">
                <a:latin typeface="Arial" panose="020B0604020202020204" pitchFamily="34" charset="0"/>
                <a:cs typeface="Arial" panose="020B0604020202020204" pitchFamily="34" charset="0"/>
              </a:rPr>
              <a:t>до їх можливої несумісності та взаємодії.</a:t>
            </a:r>
          </a:p>
          <a:p>
            <a:pPr lvl="0" indent="266700">
              <a:spcBef>
                <a:spcPts val="0"/>
              </a:spcBef>
              <a:spcAft>
                <a:spcPts val="0"/>
              </a:spcAft>
            </a:pPr>
            <a:r>
              <a:rPr lang="uk-UA" sz="1600" dirty="0">
                <a:latin typeface="Arial" panose="020B0604020202020204" pitchFamily="34" charset="0"/>
                <a:cs typeface="Arial" panose="020B0604020202020204" pitchFamily="34" charset="0"/>
              </a:rPr>
              <a:t>Більшу увагу приділяти питанням застосування лікарських препаратів  у хворих з системними та онкологічними захворюваннями. </a:t>
            </a:r>
          </a:p>
        </p:txBody>
      </p:sp>
    </p:spTree>
    <p:extLst>
      <p:ext uri="{BB962C8B-B14F-4D97-AF65-F5344CB8AC3E}">
        <p14:creationId xmlns:p14="http://schemas.microsoft.com/office/powerpoint/2010/main" val="137324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Місце для зображення 7">
            <a:extLst>
              <a:ext uri="{FF2B5EF4-FFF2-40B4-BE49-F238E27FC236}">
                <a16:creationId xmlns:a16="http://schemas.microsoft.com/office/drawing/2014/main" id="{41DD8A06-04BC-9B3B-EF91-095F8EBB650B}"/>
              </a:ext>
            </a:extLst>
          </p:cNvPr>
          <p:cNvPicPr>
            <a:picLocks noGrp="1" noChangeAspect="1"/>
          </p:cNvPicPr>
          <p:nvPr>
            <p:ph type="pic" sz="quarter" idx="10"/>
          </p:nvPr>
        </p:nvPicPr>
        <p:blipFill>
          <a:blip r:embed="rId3"/>
          <a:srcRect l="14460" r="14460"/>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895101"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05380" y="196332"/>
            <a:ext cx="8345081"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Рівень теоретичної підготовки студентів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5 курсу спеціальності «Стоматологія»,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магістр </a:t>
            </a:r>
            <a:r>
              <a:rPr lang="uk-UA" sz="2800" dirty="0">
                <a:solidFill>
                  <a:srgbClr val="002060"/>
                </a:solidFill>
                <a:latin typeface="Arial" panose="020B0604020202020204" pitchFamily="34" charset="0"/>
                <a:cs typeface="Arial" panose="020B0604020202020204" pitchFamily="34" charset="0"/>
              </a:rPr>
              <a:t>(за результатами ДТТ) </a:t>
            </a:r>
            <a:endParaRPr lang="uk-UA" sz="28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29</a:t>
            </a:fld>
            <a:endParaRPr lang="uk-UA" sz="1200">
              <a:solidFill>
                <a:schemeClr val="bg1"/>
              </a:solidFill>
            </a:endParaRPr>
          </a:p>
        </p:txBody>
      </p:sp>
      <p:sp>
        <p:nvSpPr>
          <p:cNvPr id="13" name="Прямоугольник 5">
            <a:extLst>
              <a:ext uri="{FF2B5EF4-FFF2-40B4-BE49-F238E27FC236}">
                <a16:creationId xmlns:a16="http://schemas.microsoft.com/office/drawing/2014/main" id="{C42AE8F9-0188-B3F5-2070-EF351A0D1C83}"/>
              </a:ext>
            </a:extLst>
          </p:cNvPr>
          <p:cNvSpPr/>
          <p:nvPr/>
        </p:nvSpPr>
        <p:spPr>
          <a:xfrm>
            <a:off x="95926" y="4077317"/>
            <a:ext cx="458780" cy="461665"/>
          </a:xfrm>
          <a:prstGeom prst="rect">
            <a:avLst/>
          </a:prstGeom>
        </p:spPr>
        <p:txBody>
          <a:bodyPr wrap="none">
            <a:spAutoFit/>
          </a:bodyPr>
          <a:lstStyle/>
          <a:p>
            <a:r>
              <a:rPr lang="uk-UA" sz="2400" b="1" dirty="0">
                <a:latin typeface="Arial" panose="020B0604020202020204" pitchFamily="34" charset="0"/>
                <a:cs typeface="Arial" panose="020B0604020202020204" pitchFamily="34" charset="0"/>
              </a:rPr>
              <a:t>%</a:t>
            </a:r>
            <a:endParaRPr lang="ru-RU" sz="2400" b="1" dirty="0">
              <a:latin typeface="Arial" panose="020B0604020202020204" pitchFamily="34" charset="0"/>
              <a:cs typeface="Arial" panose="020B0604020202020204" pitchFamily="34" charset="0"/>
            </a:endParaRPr>
          </a:p>
        </p:txBody>
      </p:sp>
      <p:graphicFrame>
        <p:nvGraphicFramePr>
          <p:cNvPr id="16" name="Объект 5">
            <a:extLst>
              <a:ext uri="{FF2B5EF4-FFF2-40B4-BE49-F238E27FC236}">
                <a16:creationId xmlns:a16="http://schemas.microsoft.com/office/drawing/2014/main" id="{3B9E33C2-4B5E-E102-0D40-106074A3057D}"/>
              </a:ext>
            </a:extLst>
          </p:cNvPr>
          <p:cNvGraphicFramePr>
            <a:graphicFrameLocks/>
          </p:cNvGraphicFramePr>
          <p:nvPr>
            <p:extLst>
              <p:ext uri="{D42A27DB-BD31-4B8C-83A1-F6EECF244321}">
                <p14:modId xmlns:p14="http://schemas.microsoft.com/office/powerpoint/2010/main" val="2355726946"/>
              </p:ext>
            </p:extLst>
          </p:nvPr>
        </p:nvGraphicFramePr>
        <p:xfrm>
          <a:off x="693067" y="1434738"/>
          <a:ext cx="7499350" cy="5149850"/>
        </p:xfrm>
        <a:graphic>
          <a:graphicData uri="http://schemas.openxmlformats.org/drawingml/2006/chart">
            <c:chart xmlns:c="http://schemas.openxmlformats.org/drawingml/2006/chart" xmlns:r="http://schemas.openxmlformats.org/officeDocument/2006/relationships" r:id="rId4"/>
          </a:graphicData>
        </a:graphic>
      </p:graphicFrame>
      <p:sp>
        <p:nvSpPr>
          <p:cNvPr id="18" name="Прямоугольник 4">
            <a:extLst>
              <a:ext uri="{FF2B5EF4-FFF2-40B4-BE49-F238E27FC236}">
                <a16:creationId xmlns:a16="http://schemas.microsoft.com/office/drawing/2014/main" id="{534036DD-4BB1-249E-29FE-566D356660B7}"/>
              </a:ext>
            </a:extLst>
          </p:cNvPr>
          <p:cNvSpPr/>
          <p:nvPr/>
        </p:nvSpPr>
        <p:spPr>
          <a:xfrm>
            <a:off x="4278658" y="3904515"/>
            <a:ext cx="2154436"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a:t>
            </a:r>
            <a:r>
              <a:rPr lang="uk-UA" sz="2400" dirty="0">
                <a:latin typeface="Arial" panose="020B0604020202020204" pitchFamily="34" charset="0"/>
                <a:cs typeface="Arial" panose="020B0604020202020204" pitchFamily="34" charset="0"/>
              </a:rPr>
              <a:t>14 студентів</a:t>
            </a:r>
            <a:r>
              <a:rPr lang="en-US"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5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0EF5A29F-F912-EC3B-753A-381484DCE3BE}"/>
              </a:ext>
            </a:extLst>
          </p:cNvPr>
          <p:cNvPicPr>
            <a:picLocks noGrp="1" noChangeAspect="1"/>
          </p:cNvPicPr>
          <p:nvPr>
            <p:ph type="pic" sz="quarter" idx="10"/>
          </p:nvPr>
        </p:nvPicPr>
        <p:blipFill>
          <a:blip r:embed="rId3"/>
          <a:srcRect l="23966" r="23966"/>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9" y="2173"/>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74487" y="218532"/>
            <a:ext cx="9158446" cy="830997"/>
          </a:xfrm>
        </p:spPr>
        <p:txBody>
          <a:bodyPr rtlCol="0"/>
          <a:lstStyle/>
          <a:p>
            <a:pPr rtl="0"/>
            <a:r>
              <a:rPr lang="uk-UA" sz="2400" b="1" dirty="0">
                <a:solidFill>
                  <a:srgbClr val="002060"/>
                </a:solidFill>
                <a:latin typeface="Arial" panose="020B0604020202020204" pitchFamily="34" charset="0"/>
                <a:cs typeface="Arial" panose="020B0604020202020204" pitchFamily="34" charset="0"/>
              </a:rPr>
              <a:t>Комісією перевірено рівень</a:t>
            </a:r>
            <a:r>
              <a:rPr lang="en-US" sz="2400" b="1" dirty="0">
                <a:solidFill>
                  <a:srgbClr val="002060"/>
                </a:solidFill>
                <a:latin typeface="Arial" panose="020B0604020202020204" pitchFamily="34" charset="0"/>
                <a:cs typeface="Arial" panose="020B0604020202020204" pitchFamily="34" charset="0"/>
              </a:rPr>
              <a:t> </a:t>
            </a:r>
            <a:r>
              <a:rPr lang="uk-UA" sz="2400" b="1" dirty="0">
                <a:solidFill>
                  <a:srgbClr val="002060"/>
                </a:solidFill>
                <a:latin typeface="Arial" panose="020B0604020202020204" pitchFamily="34" charset="0"/>
                <a:cs typeface="Arial" panose="020B0604020202020204" pitchFamily="34" charset="0"/>
              </a:rPr>
              <a:t>теоретичної  та</a:t>
            </a:r>
            <a:r>
              <a:rPr lang="en-US" sz="2400" b="1" dirty="0">
                <a:solidFill>
                  <a:srgbClr val="002060"/>
                </a:solidFill>
                <a:latin typeface="Arial" panose="020B0604020202020204" pitchFamily="34" charset="0"/>
                <a:cs typeface="Arial" panose="020B0604020202020204" pitchFamily="34" charset="0"/>
              </a:rPr>
              <a:t> </a:t>
            </a:r>
            <a:r>
              <a:rPr lang="uk-UA" sz="2400" b="1" dirty="0">
                <a:solidFill>
                  <a:srgbClr val="002060"/>
                </a:solidFill>
                <a:latin typeface="Arial" panose="020B0604020202020204" pitchFamily="34" charset="0"/>
                <a:cs typeface="Arial" panose="020B0604020202020204" pitchFamily="34" charset="0"/>
              </a:rPr>
              <a:t>практичної підготовки студентів-випускників усіх факультетів та фахового коледжу </a:t>
            </a:r>
            <a:endParaRPr lang="uk-UA" dirty="0">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3</a:t>
            </a:fld>
            <a:endParaRPr lang="uk-UA" sz="1200">
              <a:solidFill>
                <a:schemeClr val="bg1"/>
              </a:solidFill>
            </a:endParaRPr>
          </a:p>
        </p:txBody>
      </p:sp>
      <p:sp>
        <p:nvSpPr>
          <p:cNvPr id="25" name="Содержимое 2">
            <a:extLst>
              <a:ext uri="{FF2B5EF4-FFF2-40B4-BE49-F238E27FC236}">
                <a16:creationId xmlns:a16="http://schemas.microsoft.com/office/drawing/2014/main" id="{6C35FB7D-A363-3387-EF47-573C920C5B94}"/>
              </a:ext>
            </a:extLst>
          </p:cNvPr>
          <p:cNvSpPr txBox="1">
            <a:spLocks/>
          </p:cNvSpPr>
          <p:nvPr/>
        </p:nvSpPr>
        <p:spPr>
          <a:xfrm>
            <a:off x="174487" y="1548235"/>
            <a:ext cx="8490968" cy="2023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2813"/>
            <a:r>
              <a:rPr lang="uk-UA" altLang="uk-UA" sz="2400" dirty="0">
                <a:latin typeface="Arial" panose="020B0604020202020204" pitchFamily="34" charset="0"/>
                <a:cs typeface="Arial" panose="020B0604020202020204" pitchFamily="34" charset="0"/>
              </a:rPr>
              <a:t>Рівень </a:t>
            </a:r>
            <a:r>
              <a:rPr lang="uk-UA" altLang="uk-UA" sz="2400" b="1" dirty="0">
                <a:latin typeface="Arial" panose="020B0604020202020204" pitchFamily="34" charset="0"/>
                <a:cs typeface="Arial" panose="020B0604020202020204" pitchFamily="34" charset="0"/>
              </a:rPr>
              <a:t>теоретичної підготовки </a:t>
            </a:r>
            <a:r>
              <a:rPr lang="uk-UA" altLang="uk-UA" sz="2400" dirty="0">
                <a:latin typeface="Arial" panose="020B0604020202020204" pitchFamily="34" charset="0"/>
                <a:cs typeface="Arial" panose="020B0604020202020204" pitchFamily="34" charset="0"/>
              </a:rPr>
              <a:t>випускників перевірено шляхом незалежного тестового контролю деканатами та відповідальними за моніторинг підготовки студентів до профільних ЛІІ: ЄДКІ, Етап 2 </a:t>
            </a:r>
            <a:r>
              <a:rPr lang="uk-UA" altLang="uk-UA" sz="2400" b="1" dirty="0">
                <a:latin typeface="Arial" panose="020B0604020202020204" pitchFamily="34" charset="0"/>
                <a:cs typeface="Arial" panose="020B0604020202020204" pitchFamily="34" charset="0"/>
              </a:rPr>
              <a:t>«Крок 2»</a:t>
            </a:r>
            <a:r>
              <a:rPr lang="uk-UA" altLang="uk-UA" sz="2400" dirty="0">
                <a:latin typeface="Arial" panose="020B0604020202020204" pitchFamily="34" charset="0"/>
                <a:cs typeface="Arial" panose="020B0604020202020204" pitchFamily="34" charset="0"/>
              </a:rPr>
              <a:t>.</a:t>
            </a:r>
            <a:endParaRPr lang="ru-RU" altLang="uk-UA" sz="2400" dirty="0">
              <a:latin typeface="Arial" panose="020B0604020202020204" pitchFamily="34" charset="0"/>
              <a:cs typeface="Arial" panose="020B0604020202020204" pitchFamily="34" charset="0"/>
            </a:endParaRPr>
          </a:p>
          <a:p>
            <a:pPr indent="-363538" algn="just" defTabSz="912813"/>
            <a:endParaRPr lang="ru-RU" altLang="uk-UA" sz="2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98D5FDF-7B0B-3FF3-12BF-A2F0057886B1}"/>
              </a:ext>
            </a:extLst>
          </p:cNvPr>
          <p:cNvSpPr txBox="1"/>
          <p:nvPr/>
        </p:nvSpPr>
        <p:spPr>
          <a:xfrm>
            <a:off x="107006" y="5058593"/>
            <a:ext cx="7821287" cy="1200329"/>
          </a:xfrm>
          <a:prstGeom prst="rect">
            <a:avLst/>
          </a:prstGeom>
          <a:noFill/>
        </p:spPr>
        <p:txBody>
          <a:bodyPr wrap="square">
            <a:spAutoFit/>
          </a:bodyPr>
          <a:lstStyle/>
          <a:p>
            <a:pPr marL="342900" indent="-342900" algn="just" defTabSz="912813">
              <a:buFont typeface="Arial" panose="020B0604020202020204" pitchFamily="34" charset="0"/>
              <a:buChar char="•"/>
            </a:pPr>
            <a:r>
              <a:rPr lang="ru-RU" altLang="uk-UA" sz="2400" dirty="0" err="1">
                <a:latin typeface="Arial" panose="020B0604020202020204" pitchFamily="34" charset="0"/>
                <a:cs typeface="Arial" panose="020B0604020202020204" pitchFamily="34" charset="0"/>
              </a:rPr>
              <a:t>Рівень</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практичної</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підготовки</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випускників</a:t>
            </a:r>
            <a:r>
              <a:rPr lang="ru-RU" altLang="uk-UA" sz="2400" dirty="0">
                <a:latin typeface="Arial" panose="020B0604020202020204" pitchFamily="34" charset="0"/>
                <a:cs typeface="Arial" panose="020B0604020202020204" pitchFamily="34" charset="0"/>
              </a:rPr>
              <a:t> МФ № 4, ФФ та </a:t>
            </a:r>
            <a:r>
              <a:rPr lang="ru-RU" altLang="uk-UA" sz="2400" dirty="0" err="1">
                <a:latin typeface="Arial" panose="020B0604020202020204" pitchFamily="34" charset="0"/>
                <a:cs typeface="Arial" panose="020B0604020202020204" pitchFamily="34" charset="0"/>
              </a:rPr>
              <a:t>фахового</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коледжу</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перевірено</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створеною</a:t>
            </a:r>
            <a:r>
              <a:rPr lang="ru-RU" altLang="uk-UA" sz="2400" dirty="0">
                <a:latin typeface="Arial" panose="020B0604020202020204" pitchFamily="34" charset="0"/>
                <a:cs typeface="Arial" panose="020B0604020202020204" pitchFamily="34" charset="0"/>
              </a:rPr>
              <a:t> </a:t>
            </a:r>
            <a:r>
              <a:rPr lang="ru-RU" altLang="uk-UA" sz="2400" dirty="0" err="1">
                <a:latin typeface="Arial" panose="020B0604020202020204" pitchFamily="34" charset="0"/>
                <a:cs typeface="Arial" panose="020B0604020202020204" pitchFamily="34" charset="0"/>
              </a:rPr>
              <a:t>комісією</a:t>
            </a:r>
            <a:r>
              <a:rPr lang="ru-RU" altLang="uk-UA" sz="2400" dirty="0">
                <a:latin typeface="Arial" panose="020B0604020202020204" pitchFamily="34" charset="0"/>
                <a:cs typeface="Arial" panose="020B0604020202020204" pitchFamily="34" charset="0"/>
              </a:rPr>
              <a:t>.</a:t>
            </a:r>
            <a:endParaRPr lang="uk-UA" altLang="uk-UA"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0B4D46A-7338-A006-AD52-D40657EDEE97}"/>
              </a:ext>
            </a:extLst>
          </p:cNvPr>
          <p:cNvSpPr txBox="1"/>
          <p:nvPr/>
        </p:nvSpPr>
        <p:spPr>
          <a:xfrm>
            <a:off x="96147" y="3230860"/>
            <a:ext cx="8728453" cy="1569660"/>
          </a:xfrm>
          <a:prstGeom prst="rect">
            <a:avLst/>
          </a:prstGeom>
          <a:noFill/>
        </p:spPr>
        <p:txBody>
          <a:bodyPr wrap="square">
            <a:spAutoFit/>
          </a:bodyPr>
          <a:lstStyle/>
          <a:p>
            <a:pPr marL="342900" indent="-342900" algn="just" defTabSz="912813">
              <a:buFont typeface="Arial" panose="020B0604020202020204" pitchFamily="34" charset="0"/>
              <a:buChar char="•"/>
            </a:pPr>
            <a:r>
              <a:rPr lang="uk-UA" altLang="uk-UA" sz="2400" dirty="0">
                <a:latin typeface="Arial" panose="020B0604020202020204" pitchFamily="34" charset="0"/>
                <a:cs typeface="Arial" panose="020B0604020202020204" pitchFamily="34" charset="0"/>
              </a:rPr>
              <a:t>Рівень </a:t>
            </a:r>
            <a:r>
              <a:rPr lang="uk-UA" altLang="uk-UA" sz="2400" b="1" dirty="0">
                <a:latin typeface="Arial" panose="020B0604020202020204" pitchFamily="34" charset="0"/>
                <a:cs typeface="Arial" panose="020B0604020202020204" pitchFamily="34" charset="0"/>
              </a:rPr>
              <a:t>практичної підготовки</a:t>
            </a:r>
            <a:r>
              <a:rPr lang="uk-UA" altLang="uk-UA" sz="2400" dirty="0">
                <a:latin typeface="Arial" panose="020B0604020202020204" pitchFamily="34" charset="0"/>
                <a:cs typeface="Arial" panose="020B0604020202020204" pitchFamily="34" charset="0"/>
              </a:rPr>
              <a:t> випускників</a:t>
            </a:r>
            <a:r>
              <a:rPr lang="en-US" altLang="uk-UA" sz="2400" dirty="0">
                <a:latin typeface="Arial" panose="020B0604020202020204" pitchFamily="34" charset="0"/>
                <a:cs typeface="Arial" panose="020B0604020202020204" pitchFamily="34" charset="0"/>
              </a:rPr>
              <a:t> </a:t>
            </a:r>
            <a:r>
              <a:rPr lang="uk-UA" altLang="uk-UA" sz="2400" dirty="0">
                <a:latin typeface="Arial" panose="020B0604020202020204" pitchFamily="34" charset="0"/>
                <a:cs typeface="Arial" panose="020B0604020202020204" pitchFamily="34" charset="0"/>
              </a:rPr>
              <a:t>МФ №№ 1-3 та СФ перевірено під час проведення </a:t>
            </a:r>
            <a:r>
              <a:rPr lang="ru-RU" sz="2400" dirty="0" err="1">
                <a:latin typeface="Arial" panose="020B0604020202020204" pitchFamily="34" charset="0"/>
                <a:cs typeface="Arial" panose="020B0604020202020204" pitchFamily="34" charset="0"/>
              </a:rPr>
              <a:t>тренінгів</a:t>
            </a:r>
            <a:r>
              <a:rPr lang="ru-RU" sz="2400" dirty="0">
                <a:latin typeface="Arial" panose="020B0604020202020204" pitchFamily="34" charset="0"/>
                <a:cs typeface="Arial" panose="020B0604020202020204" pitchFamily="34" charset="0"/>
              </a:rPr>
              <a:t> для </a:t>
            </a:r>
            <a:r>
              <a:rPr lang="ru-RU" sz="2400" dirty="0" err="1">
                <a:latin typeface="Arial" panose="020B0604020202020204" pitchFamily="34" charset="0"/>
                <a:cs typeface="Arial" panose="020B0604020202020204" pitchFamily="34" charset="0"/>
              </a:rPr>
              <a:t>складання</a:t>
            </a:r>
            <a:r>
              <a:rPr lang="ru-RU" sz="2400"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об'єктивного</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структурованого</a:t>
            </a:r>
            <a:r>
              <a:rPr lang="ru-RU" sz="2400" b="1" dirty="0">
                <a:latin typeface="Arial" panose="020B0604020202020204" pitchFamily="34" charset="0"/>
                <a:cs typeface="Arial" panose="020B0604020202020204" pitchFamily="34" charset="0"/>
              </a:rPr>
              <a:t> практичного (</a:t>
            </a:r>
            <a:r>
              <a:rPr lang="ru-RU" sz="2400" b="1" dirty="0" err="1">
                <a:latin typeface="Arial" panose="020B0604020202020204" pitchFamily="34" charset="0"/>
                <a:cs typeface="Arial" panose="020B0604020202020204" pitchFamily="34" charset="0"/>
              </a:rPr>
              <a:t>клінічного</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іспиту</a:t>
            </a:r>
            <a:r>
              <a:rPr lang="ru-RU" sz="2400" dirty="0">
                <a:latin typeface="Arial" panose="020B0604020202020204" pitchFamily="34" charset="0"/>
                <a:cs typeface="Arial" panose="020B0604020202020204" pitchFamily="34" charset="0"/>
              </a:rPr>
              <a:t>, як компоненту </a:t>
            </a:r>
            <a:r>
              <a:rPr lang="ru-RU" sz="2400" dirty="0" err="1">
                <a:latin typeface="Arial" panose="020B0604020202020204" pitchFamily="34" charset="0"/>
                <a:cs typeface="Arial" panose="020B0604020202020204" pitchFamily="34" charset="0"/>
              </a:rPr>
              <a:t>Етапу</a:t>
            </a:r>
            <a:r>
              <a:rPr lang="ru-RU" sz="2400" dirty="0">
                <a:latin typeface="Arial" panose="020B0604020202020204" pitchFamily="34" charset="0"/>
                <a:cs typeface="Arial" panose="020B0604020202020204" pitchFamily="34" charset="0"/>
              </a:rPr>
              <a:t> 2 ЄДКІ.</a:t>
            </a:r>
          </a:p>
        </p:txBody>
      </p:sp>
    </p:spTree>
    <p:extLst>
      <p:ext uri="{BB962C8B-B14F-4D97-AF65-F5344CB8AC3E}">
        <p14:creationId xmlns:p14="http://schemas.microsoft.com/office/powerpoint/2010/main" val="211882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стоматологічного факультету</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«Стоматологія»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4" name="Содержимое 6">
            <a:extLst>
              <a:ext uri="{FF2B5EF4-FFF2-40B4-BE49-F238E27FC236}">
                <a16:creationId xmlns:a16="http://schemas.microsoft.com/office/drawing/2014/main" id="{0FB2C1C7-F248-74E3-3615-E5CF70E515BB}"/>
              </a:ext>
            </a:extLst>
          </p:cNvPr>
          <p:cNvSpPr txBox="1">
            <a:spLocks/>
          </p:cNvSpPr>
          <p:nvPr/>
        </p:nvSpPr>
        <p:spPr>
          <a:xfrm>
            <a:off x="7655862" y="2978028"/>
            <a:ext cx="4107542" cy="32954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lnSpc>
                <a:spcPct val="120000"/>
              </a:lnSpc>
              <a:buFont typeface="Arial" panose="020B0604020202020204" pitchFamily="34" charset="0"/>
              <a:buNone/>
            </a:pPr>
            <a:r>
              <a:rPr lang="uk-UA" sz="2900" dirty="0">
                <a:latin typeface="Arial" panose="020B0604020202020204" pitchFamily="34" charset="0"/>
                <a:cs typeface="Arial" panose="020B0604020202020204" pitchFamily="34" charset="0"/>
              </a:rPr>
              <a:t>1</a:t>
            </a:r>
            <a:r>
              <a:rPr lang="en-US" sz="2900" dirty="0">
                <a:latin typeface="Arial" panose="020B0604020202020204" pitchFamily="34" charset="0"/>
                <a:cs typeface="Arial" panose="020B0604020202020204" pitchFamily="34" charset="0"/>
              </a:rPr>
              <a:t> - </a:t>
            </a:r>
            <a:r>
              <a:rPr lang="uk-UA" sz="2900" dirty="0">
                <a:latin typeface="Arial" panose="020B0604020202020204" pitchFamily="34" charset="0"/>
                <a:cs typeface="Arial" panose="020B0604020202020204" pitchFamily="34" charset="0"/>
              </a:rPr>
              <a:t>Препарування каріозних порожнин за Блеком</a:t>
            </a:r>
            <a:endParaRPr lang="en-US" sz="2900" dirty="0">
              <a:latin typeface="Arial" panose="020B0604020202020204" pitchFamily="34" charset="0"/>
              <a:cs typeface="Arial" panose="020B0604020202020204" pitchFamily="34" charset="0"/>
            </a:endParaRPr>
          </a:p>
          <a:p>
            <a:pPr marL="450850" indent="-450850">
              <a:lnSpc>
                <a:spcPct val="120000"/>
              </a:lnSpc>
              <a:spcBef>
                <a:spcPts val="0"/>
              </a:spcBef>
              <a:spcAft>
                <a:spcPts val="0"/>
              </a:spcAft>
              <a:buNone/>
            </a:pPr>
            <a:r>
              <a:rPr lang="uk-UA" sz="2900" dirty="0">
                <a:latin typeface="Arial" panose="020B0604020202020204" pitchFamily="34" charset="0"/>
                <a:cs typeface="Arial" panose="020B0604020202020204" pitchFamily="34" charset="0"/>
              </a:rPr>
              <a:t>2</a:t>
            </a:r>
            <a:r>
              <a:rPr lang="en-US" sz="2900" dirty="0">
                <a:latin typeface="Arial" panose="020B0604020202020204" pitchFamily="34" charset="0"/>
                <a:cs typeface="Arial" panose="020B0604020202020204" pitchFamily="34" charset="0"/>
              </a:rPr>
              <a:t> - </a:t>
            </a:r>
            <a:r>
              <a:rPr lang="uk-UA" sz="2900" dirty="0">
                <a:latin typeface="Arial" panose="020B0604020202020204" pitchFamily="34" charset="0"/>
                <a:cs typeface="Arial" panose="020B0604020202020204" pitchFamily="34" charset="0"/>
              </a:rPr>
              <a:t>Обстеження стоматологічного пацієнта/Інтерпретація рентгенограми</a:t>
            </a:r>
          </a:p>
          <a:p>
            <a:pPr marL="450850" indent="-450850">
              <a:lnSpc>
                <a:spcPct val="120000"/>
              </a:lnSpc>
              <a:spcBef>
                <a:spcPts val="0"/>
              </a:spcBef>
              <a:spcAft>
                <a:spcPts val="0"/>
              </a:spcAft>
              <a:buNone/>
            </a:pPr>
            <a:r>
              <a:rPr lang="uk-UA" sz="2900" dirty="0">
                <a:latin typeface="Arial" panose="020B0604020202020204" pitchFamily="34" charset="0"/>
                <a:cs typeface="Arial" panose="020B0604020202020204" pitchFamily="34" charset="0"/>
              </a:rPr>
              <a:t>7 - Пломбування кореневого каналу методом центрального штифта</a:t>
            </a:r>
            <a:endParaRPr lang="en-US" sz="2900" dirty="0">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760697"/>
            <a:ext cx="4107542" cy="919673"/>
          </a:xfrm>
          <a:prstGeom prst="rect">
            <a:avLst/>
          </a:prstGeom>
          <a:solidFill>
            <a:schemeClr val="accent6">
              <a:lumMod val="20000"/>
              <a:lumOff val="8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uk-UA" sz="2400" b="1" dirty="0">
                <a:latin typeface="Arial" panose="020B0604020202020204" pitchFamily="34" charset="0"/>
                <a:cs typeface="Arial" panose="020B0604020202020204" pitchFamily="34" charset="0"/>
              </a:rPr>
              <a:t>Терапевтична </a:t>
            </a:r>
          </a:p>
          <a:p>
            <a:pPr marL="0" indent="0" algn="ctr">
              <a:lnSpc>
                <a:spcPct val="100000"/>
              </a:lnSpc>
              <a:buNone/>
            </a:pPr>
            <a:r>
              <a:rPr lang="uk-UA" sz="2400" b="1" dirty="0">
                <a:latin typeface="Arial" panose="020B0604020202020204" pitchFamily="34" charset="0"/>
                <a:cs typeface="Arial" panose="020B0604020202020204" pitchFamily="34" charset="0"/>
              </a:rPr>
              <a:t>стоматологія</a:t>
            </a:r>
            <a:endParaRPr lang="ru-RU" sz="2400" b="1" dirty="0">
              <a:latin typeface="Arial" panose="020B0604020202020204" pitchFamily="34" charset="0"/>
              <a:cs typeface="Arial" panose="020B0604020202020204" pitchFamily="34" charset="0"/>
            </a:endParaRPr>
          </a:p>
        </p:txBody>
      </p:sp>
      <p:graphicFrame>
        <p:nvGraphicFramePr>
          <p:cNvPr id="2" name="Объект 5">
            <a:extLst>
              <a:ext uri="{FF2B5EF4-FFF2-40B4-BE49-F238E27FC236}">
                <a16:creationId xmlns:a16="http://schemas.microsoft.com/office/drawing/2014/main" id="{4C0BF896-031C-191F-945B-03837091F0AC}"/>
              </a:ext>
            </a:extLst>
          </p:cNvPr>
          <p:cNvGraphicFramePr>
            <a:graphicFrameLocks/>
          </p:cNvGraphicFramePr>
          <p:nvPr>
            <p:extLst>
              <p:ext uri="{D42A27DB-BD31-4B8C-83A1-F6EECF244321}">
                <p14:modId xmlns:p14="http://schemas.microsoft.com/office/powerpoint/2010/main" val="2683762328"/>
              </p:ext>
            </p:extLst>
          </p:nvPr>
        </p:nvGraphicFramePr>
        <p:xfrm>
          <a:off x="428595" y="1598652"/>
          <a:ext cx="6770857" cy="4674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389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стоматологічного факультету</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«Стоматологія»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4" name="Содержимое 6">
            <a:extLst>
              <a:ext uri="{FF2B5EF4-FFF2-40B4-BE49-F238E27FC236}">
                <a16:creationId xmlns:a16="http://schemas.microsoft.com/office/drawing/2014/main" id="{0FB2C1C7-F248-74E3-3615-E5CF70E515BB}"/>
              </a:ext>
            </a:extLst>
          </p:cNvPr>
          <p:cNvSpPr txBox="1">
            <a:spLocks/>
          </p:cNvSpPr>
          <p:nvPr/>
        </p:nvSpPr>
        <p:spPr>
          <a:xfrm>
            <a:off x="7655862" y="2850703"/>
            <a:ext cx="4107542" cy="329545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lnSpc>
                <a:spcPct val="120000"/>
              </a:lnSpc>
              <a:buNone/>
            </a:pPr>
            <a:r>
              <a:rPr lang="uk-UA" sz="9600" dirty="0">
                <a:latin typeface="Arial" panose="020B0604020202020204" pitchFamily="34" charset="0"/>
                <a:cs typeface="Arial" panose="020B0604020202020204" pitchFamily="34" charset="0"/>
              </a:rPr>
              <a:t>3</a:t>
            </a:r>
            <a:r>
              <a:rPr lang="en-US" sz="9600" dirty="0">
                <a:latin typeface="Arial" panose="020B0604020202020204" pitchFamily="34" charset="0"/>
                <a:cs typeface="Arial" panose="020B0604020202020204" pitchFamily="34" charset="0"/>
              </a:rPr>
              <a:t> - </a:t>
            </a:r>
            <a:r>
              <a:rPr lang="uk-UA" sz="9600" dirty="0">
                <a:latin typeface="Arial" panose="020B0604020202020204" pitchFamily="34" charset="0"/>
                <a:cs typeface="Arial" panose="020B0604020202020204" pitchFamily="34" charset="0"/>
              </a:rPr>
              <a:t>Одержання анатомічного відбитка </a:t>
            </a:r>
            <a:r>
              <a:rPr lang="uk-UA" sz="9600" dirty="0" err="1">
                <a:latin typeface="Arial" panose="020B0604020202020204" pitchFamily="34" charset="0"/>
                <a:cs typeface="Arial" panose="020B0604020202020204" pitchFamily="34" charset="0"/>
              </a:rPr>
              <a:t>альгінатним</a:t>
            </a:r>
            <a:r>
              <a:rPr lang="uk-UA" sz="9600" dirty="0">
                <a:latin typeface="Arial" panose="020B0604020202020204" pitchFamily="34" charset="0"/>
                <a:cs typeface="Arial" panose="020B0604020202020204" pitchFamily="34" charset="0"/>
              </a:rPr>
              <a:t> матеріалом на верхній/нижній щелепі</a:t>
            </a:r>
            <a:endParaRPr lang="en-US" sz="9600" dirty="0">
              <a:latin typeface="Arial" panose="020B0604020202020204" pitchFamily="34" charset="0"/>
              <a:cs typeface="Arial" panose="020B0604020202020204" pitchFamily="34" charset="0"/>
            </a:endParaRPr>
          </a:p>
          <a:p>
            <a:pPr marL="450850" indent="-450850">
              <a:lnSpc>
                <a:spcPct val="120000"/>
              </a:lnSpc>
              <a:buNone/>
            </a:pPr>
            <a:r>
              <a:rPr lang="uk-UA" sz="9600" dirty="0">
                <a:latin typeface="Arial" panose="020B0604020202020204" pitchFamily="34" charset="0"/>
                <a:cs typeface="Arial" panose="020B0604020202020204" pitchFamily="34" charset="0"/>
              </a:rPr>
              <a:t>4</a:t>
            </a:r>
            <a:r>
              <a:rPr lang="en-US" sz="9600" dirty="0">
                <a:latin typeface="Arial" panose="020B0604020202020204" pitchFamily="34" charset="0"/>
                <a:cs typeface="Arial" panose="020B0604020202020204" pitchFamily="34" charset="0"/>
              </a:rPr>
              <a:t> - </a:t>
            </a:r>
            <a:r>
              <a:rPr lang="uk-UA" sz="9600" dirty="0">
                <a:latin typeface="Arial" panose="020B0604020202020204" pitchFamily="34" charset="0"/>
                <a:cs typeface="Arial" panose="020B0604020202020204" pitchFamily="34" charset="0"/>
              </a:rPr>
              <a:t>Фіксація штучної коронки на моделі/Моделювання вкладки на моделі</a:t>
            </a:r>
          </a:p>
          <a:p>
            <a:pPr marL="450850" indent="-450850">
              <a:lnSpc>
                <a:spcPct val="120000"/>
              </a:lnSpc>
              <a:spcBef>
                <a:spcPts val="0"/>
              </a:spcBef>
              <a:spcAft>
                <a:spcPts val="0"/>
              </a:spcAft>
              <a:buNone/>
            </a:pPr>
            <a:endParaRPr lang="en-US" sz="2900" dirty="0">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760697"/>
            <a:ext cx="4107542" cy="919673"/>
          </a:xfrm>
          <a:prstGeom prst="rect">
            <a:avLst/>
          </a:prstGeom>
          <a:solidFill>
            <a:schemeClr val="accent6">
              <a:lumMod val="20000"/>
              <a:lumOff val="8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uk-UA" sz="2400" b="1" dirty="0">
                <a:latin typeface="Arial" panose="020B0604020202020204" pitchFamily="34" charset="0"/>
                <a:cs typeface="Arial" panose="020B0604020202020204" pitchFamily="34" charset="0"/>
              </a:rPr>
              <a:t>Ортопедична </a:t>
            </a:r>
          </a:p>
          <a:p>
            <a:pPr marL="0" indent="0" algn="ctr">
              <a:lnSpc>
                <a:spcPct val="100000"/>
              </a:lnSpc>
              <a:buNone/>
            </a:pPr>
            <a:r>
              <a:rPr lang="uk-UA" sz="2400" b="1" dirty="0">
                <a:latin typeface="Arial" panose="020B0604020202020204" pitchFamily="34" charset="0"/>
                <a:cs typeface="Arial" panose="020B0604020202020204" pitchFamily="34" charset="0"/>
              </a:rPr>
              <a:t>стоматологія</a:t>
            </a:r>
            <a:endParaRPr lang="ru-RU" sz="2400" b="1" dirty="0">
              <a:latin typeface="Arial" panose="020B0604020202020204" pitchFamily="34" charset="0"/>
              <a:cs typeface="Arial" panose="020B0604020202020204" pitchFamily="34" charset="0"/>
            </a:endParaRPr>
          </a:p>
        </p:txBody>
      </p:sp>
      <p:graphicFrame>
        <p:nvGraphicFramePr>
          <p:cNvPr id="3" name="Объект 5">
            <a:extLst>
              <a:ext uri="{FF2B5EF4-FFF2-40B4-BE49-F238E27FC236}">
                <a16:creationId xmlns:a16="http://schemas.microsoft.com/office/drawing/2014/main" id="{23081A27-AB68-7559-C602-CC072D5F1485}"/>
              </a:ext>
            </a:extLst>
          </p:cNvPr>
          <p:cNvGraphicFramePr>
            <a:graphicFrameLocks/>
          </p:cNvGraphicFramePr>
          <p:nvPr>
            <p:extLst>
              <p:ext uri="{D42A27DB-BD31-4B8C-83A1-F6EECF244321}">
                <p14:modId xmlns:p14="http://schemas.microsoft.com/office/powerpoint/2010/main" val="50397382"/>
              </p:ext>
            </p:extLst>
          </p:nvPr>
        </p:nvGraphicFramePr>
        <p:xfrm>
          <a:off x="567493" y="1655180"/>
          <a:ext cx="6782432" cy="4722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951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стоматологічного факультету</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«Стоматологія»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4" name="Содержимое 6">
            <a:extLst>
              <a:ext uri="{FF2B5EF4-FFF2-40B4-BE49-F238E27FC236}">
                <a16:creationId xmlns:a16="http://schemas.microsoft.com/office/drawing/2014/main" id="{0FB2C1C7-F248-74E3-3615-E5CF70E515BB}"/>
              </a:ext>
            </a:extLst>
          </p:cNvPr>
          <p:cNvSpPr txBox="1">
            <a:spLocks/>
          </p:cNvSpPr>
          <p:nvPr/>
        </p:nvSpPr>
        <p:spPr>
          <a:xfrm>
            <a:off x="7655862" y="2815982"/>
            <a:ext cx="4107542" cy="329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nSpc>
                <a:spcPct val="120000"/>
              </a:lnSpc>
              <a:buNone/>
            </a:pPr>
            <a:r>
              <a:rPr lang="uk-UA" sz="2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 </a:t>
            </a:r>
            <a:r>
              <a:rPr lang="uk-UA" sz="2000" dirty="0">
                <a:latin typeface="Arial" panose="020B0604020202020204" pitchFamily="34" charset="0"/>
                <a:cs typeface="Arial" panose="020B0604020202020204" pitchFamily="34" charset="0"/>
              </a:rPr>
              <a:t>Місцева анестезія/</a:t>
            </a:r>
            <a:br>
              <a:rPr lang="uk-UA" sz="2000" dirty="0">
                <a:latin typeface="Arial" panose="020B0604020202020204" pitchFamily="34" charset="0"/>
                <a:cs typeface="Arial" panose="020B0604020202020204" pitchFamily="34" charset="0"/>
              </a:rPr>
            </a:br>
            <a:r>
              <a:rPr lang="uk-UA" sz="2000" dirty="0">
                <a:latin typeface="Arial" panose="020B0604020202020204" pitchFamily="34" charset="0"/>
                <a:cs typeface="Arial" panose="020B0604020202020204" pitchFamily="34" charset="0"/>
              </a:rPr>
              <a:t>Видалення зубів (</a:t>
            </a:r>
            <a:r>
              <a:rPr lang="uk-UA" sz="2000" dirty="0" err="1">
                <a:latin typeface="Arial" panose="020B0604020202020204" pitchFamily="34" charset="0"/>
                <a:cs typeface="Arial" panose="020B0604020202020204" pitchFamily="34" charset="0"/>
              </a:rPr>
              <a:t>внутрішньоротовий</a:t>
            </a:r>
            <a:r>
              <a:rPr lang="uk-UA" sz="2000" dirty="0">
                <a:latin typeface="Arial" panose="020B0604020202020204" pitchFamily="34" charset="0"/>
                <a:cs typeface="Arial" panose="020B0604020202020204" pitchFamily="34" charset="0"/>
              </a:rPr>
              <a:t> метод)</a:t>
            </a:r>
            <a:endParaRPr lang="en-US" sz="2000" dirty="0">
              <a:latin typeface="Arial" panose="020B0604020202020204" pitchFamily="34" charset="0"/>
              <a:cs typeface="Arial" panose="020B0604020202020204" pitchFamily="34" charset="0"/>
            </a:endParaRPr>
          </a:p>
          <a:p>
            <a:pPr marL="358775" indent="-358775">
              <a:lnSpc>
                <a:spcPct val="120000"/>
              </a:lnSpc>
              <a:buNone/>
            </a:pPr>
            <a:r>
              <a:rPr lang="uk-UA" sz="2000" dirty="0">
                <a:latin typeface="Arial" panose="020B0604020202020204" pitchFamily="34" charset="0"/>
                <a:cs typeface="Arial" panose="020B0604020202020204" pitchFamily="34" charset="0"/>
              </a:rPr>
              <a:t>8</a:t>
            </a:r>
            <a:r>
              <a:rPr lang="en-US" sz="2000" dirty="0">
                <a:latin typeface="Arial" panose="020B0604020202020204" pitchFamily="34" charset="0"/>
                <a:cs typeface="Arial" panose="020B0604020202020204" pitchFamily="34" charset="0"/>
              </a:rPr>
              <a:t> - </a:t>
            </a:r>
            <a:r>
              <a:rPr lang="uk-UA" sz="2000" dirty="0">
                <a:latin typeface="Arial" panose="020B0604020202020204" pitchFamily="34" charset="0"/>
                <a:cs typeface="Arial" panose="020B0604020202020204" pitchFamily="34" charset="0"/>
              </a:rPr>
              <a:t>Вузловий шов</a:t>
            </a:r>
          </a:p>
          <a:p>
            <a:pPr marL="358775" indent="-358775">
              <a:lnSpc>
                <a:spcPct val="120000"/>
              </a:lnSpc>
              <a:buNone/>
            </a:pPr>
            <a:r>
              <a:rPr lang="uk-UA" sz="2000" dirty="0">
                <a:latin typeface="Arial" panose="020B0604020202020204" pitchFamily="34" charset="0"/>
                <a:cs typeface="Arial" panose="020B0604020202020204" pitchFamily="34" charset="0"/>
              </a:rPr>
              <a:t>11 - Виготовлення та накладання бинтової пращоподібної пов’язки при переломах нижньої щелепи/Транспортна іммобілізація</a:t>
            </a:r>
            <a:endParaRPr lang="en-US" sz="2000" dirty="0">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760697"/>
            <a:ext cx="4107542" cy="919673"/>
          </a:xfrm>
          <a:prstGeom prst="rect">
            <a:avLst/>
          </a:prstGeom>
          <a:solidFill>
            <a:schemeClr val="accent6">
              <a:lumMod val="20000"/>
              <a:lumOff val="8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uk-UA" sz="2400" b="1" dirty="0">
                <a:latin typeface="Arial" panose="020B0604020202020204" pitchFamily="34" charset="0"/>
                <a:cs typeface="Arial" panose="020B0604020202020204" pitchFamily="34" charset="0"/>
              </a:rPr>
              <a:t>Хірургічна </a:t>
            </a:r>
          </a:p>
          <a:p>
            <a:pPr marL="0" indent="0" algn="ctr">
              <a:lnSpc>
                <a:spcPct val="100000"/>
              </a:lnSpc>
              <a:buNone/>
            </a:pPr>
            <a:r>
              <a:rPr lang="uk-UA" sz="2400" b="1" dirty="0">
                <a:latin typeface="Arial" panose="020B0604020202020204" pitchFamily="34" charset="0"/>
                <a:cs typeface="Arial" panose="020B0604020202020204" pitchFamily="34" charset="0"/>
              </a:rPr>
              <a:t>стоматологія</a:t>
            </a:r>
            <a:endParaRPr lang="ru-RU" sz="2400" b="1" dirty="0">
              <a:latin typeface="Arial" panose="020B0604020202020204" pitchFamily="34" charset="0"/>
              <a:cs typeface="Arial" panose="020B0604020202020204" pitchFamily="34" charset="0"/>
            </a:endParaRPr>
          </a:p>
        </p:txBody>
      </p:sp>
      <p:graphicFrame>
        <p:nvGraphicFramePr>
          <p:cNvPr id="3" name="Объект 5">
            <a:extLst>
              <a:ext uri="{FF2B5EF4-FFF2-40B4-BE49-F238E27FC236}">
                <a16:creationId xmlns:a16="http://schemas.microsoft.com/office/drawing/2014/main" id="{5A400D1B-1D63-D2B2-8475-ED0B3A22B0A6}"/>
              </a:ext>
            </a:extLst>
          </p:cNvPr>
          <p:cNvGraphicFramePr>
            <a:graphicFrameLocks/>
          </p:cNvGraphicFramePr>
          <p:nvPr>
            <p:extLst>
              <p:ext uri="{D42A27DB-BD31-4B8C-83A1-F6EECF244321}">
                <p14:modId xmlns:p14="http://schemas.microsoft.com/office/powerpoint/2010/main" val="720296790"/>
              </p:ext>
            </p:extLst>
          </p:nvPr>
        </p:nvGraphicFramePr>
        <p:xfrm>
          <a:off x="428595" y="1714487"/>
          <a:ext cx="6863455" cy="466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027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30184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Результати перевірки практичної підготовки студентів-випускників стоматологічного факультету</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спеціальності «Стоматологія» </a:t>
            </a:r>
            <a:r>
              <a:rPr lang="uk-UA" sz="2800" dirty="0">
                <a:solidFill>
                  <a:srgbClr val="002060"/>
                </a:solidFill>
                <a:latin typeface="Arial" panose="020B0604020202020204" pitchFamily="34" charset="0"/>
                <a:cs typeface="Arial" panose="020B0604020202020204" pitchFamily="34" charset="0"/>
              </a:rPr>
              <a:t>(тренінг ОСКІ, середній бал)</a:t>
            </a:r>
            <a:br>
              <a:rPr lang="uk-UA" sz="2800" dirty="0">
                <a:solidFill>
                  <a:srgbClr val="002060"/>
                </a:solidFill>
                <a:latin typeface="Arial" panose="020B0604020202020204" pitchFamily="34" charset="0"/>
                <a:cs typeface="Arial" panose="020B0604020202020204" pitchFamily="34" charset="0"/>
              </a:rPr>
            </a:br>
            <a:endParaRPr lang="uk-UA" sz="2800" dirty="0">
              <a:solidFill>
                <a:srgbClr val="002060"/>
              </a:solidFill>
              <a:latin typeface="Arial" panose="020B0604020202020204" pitchFamily="34" charset="0"/>
              <a:cs typeface="Arial" panose="020B0604020202020204" pitchFamily="34" charset="0"/>
            </a:endParaRPr>
          </a:p>
        </p:txBody>
      </p:sp>
      <p:sp>
        <p:nvSpPr>
          <p:cNvPr id="14" name="Содержимое 6">
            <a:extLst>
              <a:ext uri="{FF2B5EF4-FFF2-40B4-BE49-F238E27FC236}">
                <a16:creationId xmlns:a16="http://schemas.microsoft.com/office/drawing/2014/main" id="{0FB2C1C7-F248-74E3-3615-E5CF70E515BB}"/>
              </a:ext>
            </a:extLst>
          </p:cNvPr>
          <p:cNvSpPr txBox="1">
            <a:spLocks/>
          </p:cNvSpPr>
          <p:nvPr/>
        </p:nvSpPr>
        <p:spPr>
          <a:xfrm>
            <a:off x="7705686" y="2978027"/>
            <a:ext cx="4107542" cy="329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buNone/>
            </a:pPr>
            <a:r>
              <a:rPr lang="uk-UA"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Контрольований метод чищення зубів</a:t>
            </a:r>
            <a:endParaRPr lang="en-US" dirty="0">
              <a:latin typeface="Arial" panose="020B0604020202020204" pitchFamily="34" charset="0"/>
              <a:cs typeface="Arial" panose="020B0604020202020204" pitchFamily="34" charset="0"/>
            </a:endParaRPr>
          </a:p>
          <a:p>
            <a:pPr marL="450850" indent="-450850">
              <a:buNone/>
            </a:pPr>
            <a:r>
              <a:rPr lang="uk-UA"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 </a:t>
            </a:r>
            <a:r>
              <a:rPr lang="uk-UA" dirty="0">
                <a:latin typeface="Arial" panose="020B0604020202020204" pitchFamily="34" charset="0"/>
                <a:cs typeface="Arial" panose="020B0604020202020204" pitchFamily="34" charset="0"/>
              </a:rPr>
              <a:t>Серцево-легенева реанімація</a:t>
            </a:r>
          </a:p>
          <a:p>
            <a:pPr marL="450850" indent="-450850">
              <a:buNone/>
            </a:pPr>
            <a:r>
              <a:rPr lang="uk-UA" dirty="0">
                <a:latin typeface="Arial" panose="020B0604020202020204" pitchFamily="34" charset="0"/>
                <a:cs typeface="Arial" panose="020B0604020202020204" pitchFamily="34" charset="0"/>
              </a:rPr>
              <a:t>10 - Антропометричне вимірювання моделей</a:t>
            </a:r>
            <a:endParaRPr lang="en-US" dirty="0">
              <a:latin typeface="Arial" panose="020B0604020202020204" pitchFamily="34" charset="0"/>
              <a:cs typeface="Arial" panose="020B0604020202020204" pitchFamily="34" charset="0"/>
            </a:endParaRPr>
          </a:p>
        </p:txBody>
      </p:sp>
      <p:sp>
        <p:nvSpPr>
          <p:cNvPr id="15" name="Текст 4">
            <a:extLst>
              <a:ext uri="{FF2B5EF4-FFF2-40B4-BE49-F238E27FC236}">
                <a16:creationId xmlns:a16="http://schemas.microsoft.com/office/drawing/2014/main" id="{0ABD9F37-BDD4-A86C-6179-FB3688A14E97}"/>
              </a:ext>
            </a:extLst>
          </p:cNvPr>
          <p:cNvSpPr txBox="1">
            <a:spLocks/>
          </p:cNvSpPr>
          <p:nvPr/>
        </p:nvSpPr>
        <p:spPr>
          <a:xfrm>
            <a:off x="7655862" y="1760697"/>
            <a:ext cx="4107542" cy="919673"/>
          </a:xfrm>
          <a:prstGeom prst="rect">
            <a:avLst/>
          </a:prstGeom>
          <a:solidFill>
            <a:schemeClr val="accent6">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uk-UA" sz="2400" b="1" dirty="0">
                <a:latin typeface="Arial" panose="020B0604020202020204" pitchFamily="34" charset="0"/>
                <a:cs typeface="Arial" panose="020B0604020202020204" pitchFamily="34" charset="0"/>
              </a:rPr>
              <a:t>Дитяча </a:t>
            </a:r>
            <a:br>
              <a:rPr lang="uk-UA" sz="2400" b="1" dirty="0">
                <a:latin typeface="Arial" panose="020B0604020202020204" pitchFamily="34" charset="0"/>
                <a:cs typeface="Arial" panose="020B0604020202020204" pitchFamily="34" charset="0"/>
              </a:rPr>
            </a:br>
            <a:r>
              <a:rPr lang="uk-UA" sz="2400" b="1" dirty="0">
                <a:latin typeface="Arial" panose="020B0604020202020204" pitchFamily="34" charset="0"/>
                <a:cs typeface="Arial" panose="020B0604020202020204" pitchFamily="34" charset="0"/>
              </a:rPr>
              <a:t>стоматологія</a:t>
            </a:r>
            <a:endParaRPr lang="ru-RU" sz="2400" b="1" dirty="0">
              <a:latin typeface="Arial" panose="020B0604020202020204" pitchFamily="34" charset="0"/>
              <a:cs typeface="Arial" panose="020B0604020202020204" pitchFamily="34" charset="0"/>
            </a:endParaRPr>
          </a:p>
        </p:txBody>
      </p:sp>
      <p:graphicFrame>
        <p:nvGraphicFramePr>
          <p:cNvPr id="2" name="Объект 5">
            <a:extLst>
              <a:ext uri="{FF2B5EF4-FFF2-40B4-BE49-F238E27FC236}">
                <a16:creationId xmlns:a16="http://schemas.microsoft.com/office/drawing/2014/main" id="{E07823D4-8412-26F0-4C90-B2001553B34A}"/>
              </a:ext>
            </a:extLst>
          </p:cNvPr>
          <p:cNvGraphicFramePr>
            <a:graphicFrameLocks/>
          </p:cNvGraphicFramePr>
          <p:nvPr>
            <p:extLst>
              <p:ext uri="{D42A27DB-BD31-4B8C-83A1-F6EECF244321}">
                <p14:modId xmlns:p14="http://schemas.microsoft.com/office/powerpoint/2010/main" val="742164700"/>
              </p:ext>
            </p:extLst>
          </p:nvPr>
        </p:nvGraphicFramePr>
        <p:xfrm>
          <a:off x="650240" y="1578786"/>
          <a:ext cx="6944477" cy="4960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6772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8" y="2173"/>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759820" y="273412"/>
            <a:ext cx="5163272" cy="802469"/>
          </a:xfrm>
        </p:spPr>
        <p:txBody>
          <a:bodyPr rtlCol="0"/>
          <a:lstStyle/>
          <a:p>
            <a:pPr>
              <a:lnSpc>
                <a:spcPct val="110000"/>
              </a:lnSpc>
              <a:spcBef>
                <a:spcPts val="0"/>
              </a:spcBef>
              <a:spcAft>
                <a:spcPts val="0"/>
              </a:spcAft>
              <a:buNone/>
            </a:pPr>
            <a:r>
              <a:rPr lang="uk-UA" sz="3200" b="1" dirty="0">
                <a:solidFill>
                  <a:srgbClr val="002060"/>
                </a:solidFill>
                <a:latin typeface="Arial" panose="020B0604020202020204" pitchFamily="34" charset="0"/>
                <a:cs typeface="Arial" panose="020B0604020202020204" pitchFamily="34" charset="0"/>
              </a:rPr>
              <a:t>Зауваження:</a:t>
            </a:r>
            <a:endParaRPr lang="ru-RU" sz="32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34</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197527" y="836091"/>
            <a:ext cx="9271593" cy="5748497"/>
          </a:xfrm>
          <a:prstGeom prst="rect">
            <a:avLst/>
          </a:prstGeom>
          <a:noFill/>
        </p:spPr>
        <p:txBody>
          <a:bodyPr wrap="square">
            <a:spAutoFit/>
          </a:bodyPr>
          <a:lstStyle/>
          <a:p>
            <a:pPr lvl="0" indent="433388">
              <a:lnSpc>
                <a:spcPct val="110000"/>
              </a:lnSpc>
              <a:spcBef>
                <a:spcPts val="0"/>
              </a:spcBef>
              <a:spcAft>
                <a:spcPts val="0"/>
              </a:spcAft>
              <a:buNone/>
            </a:pPr>
            <a:r>
              <a:rPr lang="ru-RU" sz="2400" b="1" dirty="0">
                <a:latin typeface="Arial" panose="020B0604020202020204" pitchFamily="34" charset="0"/>
                <a:cs typeface="Arial" panose="020B0604020202020204" pitchFamily="34" charset="0"/>
              </a:rPr>
              <a:t>Кафедр</a:t>
            </a:r>
            <a:r>
              <a:rPr lang="uk-UA" sz="2400" b="1" dirty="0">
                <a:latin typeface="Arial" panose="020B0604020202020204" pitchFamily="34" charset="0"/>
                <a:cs typeface="Arial" panose="020B0604020202020204" pitchFamily="34" charset="0"/>
              </a:rPr>
              <a:t>і </a:t>
            </a:r>
            <a:r>
              <a:rPr lang="ru-RU" sz="2400" b="1" dirty="0" err="1">
                <a:latin typeface="Arial" panose="020B0604020202020204" pitchFamily="34" charset="0"/>
                <a:cs typeface="Arial" panose="020B0604020202020204" pitchFamily="34" charset="0"/>
              </a:rPr>
              <a:t>стоматології</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дитячого</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віку</a:t>
            </a:r>
            <a:r>
              <a:rPr lang="ru-RU" sz="2400" b="1" dirty="0">
                <a:latin typeface="Arial" panose="020B0604020202020204" pitchFamily="34" charset="0"/>
                <a:cs typeface="Arial" panose="020B0604020202020204" pitchFamily="34" charset="0"/>
              </a:rPr>
              <a:t>:</a:t>
            </a:r>
          </a:p>
          <a:p>
            <a:pPr lvl="0">
              <a:lnSpc>
                <a:spcPct val="110000"/>
              </a:lnSpc>
              <a:spcBef>
                <a:spcPts val="0"/>
              </a:spcBef>
              <a:spcAft>
                <a:spcPts val="0"/>
              </a:spcAft>
            </a:pPr>
            <a:r>
              <a:rPr lang="uk-UA" sz="2400" dirty="0">
                <a:latin typeface="Arial" panose="020B0604020202020204" pitchFamily="34" charset="0"/>
                <a:cs typeface="Arial" panose="020B0604020202020204" pitchFamily="34" charset="0"/>
              </a:rPr>
              <a:t>Звернути увагу на опанування студентами практичних навичок з серцево-легеневої реанімації.</a:t>
            </a:r>
            <a:endParaRPr lang="ru-RU" sz="2400" dirty="0">
              <a:latin typeface="Arial" panose="020B0604020202020204" pitchFamily="34" charset="0"/>
              <a:cs typeface="Arial" panose="020B0604020202020204" pitchFamily="34" charset="0"/>
            </a:endParaRPr>
          </a:p>
          <a:p>
            <a:pPr lvl="0" indent="433388">
              <a:lnSpc>
                <a:spcPct val="110000"/>
              </a:lnSpc>
              <a:spcBef>
                <a:spcPts val="0"/>
              </a:spcBef>
              <a:spcAft>
                <a:spcPts val="0"/>
              </a:spcAft>
              <a:buNone/>
            </a:pPr>
            <a:r>
              <a:rPr lang="ru-RU" sz="2400" b="1" dirty="0">
                <a:latin typeface="Arial" panose="020B0604020202020204" pitchFamily="34" charset="0"/>
                <a:cs typeface="Arial" panose="020B0604020202020204" pitchFamily="34" charset="0"/>
              </a:rPr>
              <a:t>Кафедр</a:t>
            </a:r>
            <a:r>
              <a:rPr lang="uk-UA" sz="2400" b="1" dirty="0">
                <a:latin typeface="Arial" panose="020B0604020202020204" pitchFamily="34" charset="0"/>
                <a:cs typeface="Arial" panose="020B0604020202020204" pitchFamily="34" charset="0"/>
              </a:rPr>
              <a:t>і </a:t>
            </a:r>
            <a:r>
              <a:rPr lang="ru-RU" sz="2400" b="1" dirty="0" err="1">
                <a:latin typeface="Arial" panose="020B0604020202020204" pitchFamily="34" charset="0"/>
                <a:cs typeface="Arial" panose="020B0604020202020204" pitchFamily="34" charset="0"/>
              </a:rPr>
              <a:t>терапевтичної</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стоматології</a:t>
            </a:r>
            <a:r>
              <a:rPr lang="ru-RU" sz="2400" b="1" dirty="0">
                <a:latin typeface="Arial" panose="020B0604020202020204" pitchFamily="34" charset="0"/>
                <a:cs typeface="Arial" panose="020B0604020202020204" pitchFamily="34" charset="0"/>
              </a:rPr>
              <a:t>:</a:t>
            </a:r>
          </a:p>
          <a:p>
            <a:pPr lvl="0">
              <a:lnSpc>
                <a:spcPct val="110000"/>
              </a:lnSpc>
              <a:spcBef>
                <a:spcPts val="0"/>
              </a:spcBef>
              <a:spcAft>
                <a:spcPts val="0"/>
              </a:spcAft>
            </a:pPr>
            <a:r>
              <a:rPr lang="ru-RU" sz="2400" dirty="0" err="1">
                <a:latin typeface="Arial" panose="020B0604020202020204" pitchFamily="34" charset="0"/>
                <a:cs typeface="Arial" panose="020B0604020202020204" pitchFamily="34" charset="0"/>
              </a:rPr>
              <a:t>Покращити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підготовку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студентів</a:t>
            </a:r>
            <a:r>
              <a:rPr lang="ru-RU" sz="2400" dirty="0">
                <a:latin typeface="Arial" panose="020B0604020202020204" pitchFamily="34" charset="0"/>
                <a:cs typeface="Arial" panose="020B0604020202020204" pitchFamily="34" charset="0"/>
              </a:rPr>
              <a:t> 5 курсу з </a:t>
            </a:r>
            <a:r>
              <a:rPr lang="ru-RU" sz="2400" dirty="0" err="1">
                <a:latin typeface="Arial" panose="020B0604020202020204" pitchFamily="34" charset="0"/>
                <a:cs typeface="Arial" panose="020B0604020202020204" pitchFamily="34" charset="0"/>
              </a:rPr>
              <a:t>опанування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навички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препарування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зубів</a:t>
            </a:r>
            <a:r>
              <a:rPr lang="ru-RU" sz="2400" dirty="0">
                <a:latin typeface="Arial" panose="020B0604020202020204" pitchFamily="34" charset="0"/>
                <a:cs typeface="Arial" panose="020B0604020202020204" pitchFamily="34" charset="0"/>
              </a:rPr>
              <a:t>.</a:t>
            </a:r>
          </a:p>
          <a:p>
            <a:pPr lvl="0" indent="433388">
              <a:lnSpc>
                <a:spcPct val="110000"/>
              </a:lnSpc>
              <a:spcBef>
                <a:spcPts val="0"/>
              </a:spcBef>
              <a:spcAft>
                <a:spcPts val="0"/>
              </a:spcAft>
              <a:buNone/>
            </a:pPr>
            <a:r>
              <a:rPr lang="uk-UA" sz="2400" b="1" dirty="0">
                <a:latin typeface="Arial" panose="020B0604020202020204" pitchFamily="34" charset="0"/>
                <a:cs typeface="Arial" panose="020B0604020202020204" pitchFamily="34" charset="0"/>
              </a:rPr>
              <a:t>Кафедрі ортопедичної стоматології:</a:t>
            </a:r>
            <a:endParaRPr lang="ru-RU" sz="2400" b="1" dirty="0">
              <a:latin typeface="Arial" panose="020B0604020202020204" pitchFamily="34" charset="0"/>
              <a:cs typeface="Arial" panose="020B0604020202020204" pitchFamily="34" charset="0"/>
            </a:endParaRPr>
          </a:p>
          <a:p>
            <a:pPr lvl="0">
              <a:lnSpc>
                <a:spcPct val="110000"/>
              </a:lnSpc>
              <a:spcBef>
                <a:spcPts val="0"/>
              </a:spcBef>
              <a:spcAft>
                <a:spcPts val="0"/>
              </a:spcAft>
            </a:pPr>
            <a:r>
              <a:rPr lang="uk-UA" sz="2400" dirty="0">
                <a:latin typeface="Arial" panose="020B0604020202020204" pitchFamily="34" charset="0"/>
                <a:cs typeface="Arial" panose="020B0604020202020204" pitchFamily="34" charset="0"/>
              </a:rPr>
              <a:t>Звернути увагу на опанування студентами практичної навички з фіксації штучної коронки на моделі/моделювання вкладки на моделі.</a:t>
            </a:r>
            <a:endParaRPr lang="ru-RU" sz="2400" dirty="0">
              <a:latin typeface="Arial" panose="020B0604020202020204" pitchFamily="34" charset="0"/>
              <a:cs typeface="Arial" panose="020B0604020202020204" pitchFamily="34" charset="0"/>
            </a:endParaRPr>
          </a:p>
          <a:p>
            <a:pPr lvl="0" indent="433388">
              <a:lnSpc>
                <a:spcPct val="110000"/>
              </a:lnSpc>
              <a:spcBef>
                <a:spcPts val="0"/>
              </a:spcBef>
              <a:spcAft>
                <a:spcPts val="0"/>
              </a:spcAft>
              <a:buNone/>
            </a:pPr>
            <a:r>
              <a:rPr lang="uk-UA" sz="2400" b="1" dirty="0">
                <a:latin typeface="Arial" panose="020B0604020202020204" pitchFamily="34" charset="0"/>
                <a:cs typeface="Arial" panose="020B0604020202020204" pitchFamily="34" charset="0"/>
              </a:rPr>
              <a:t>Кафедрі хірургічної стоматології та </a:t>
            </a:r>
            <a:r>
              <a:rPr lang="uk-UA" sz="2400" b="1" dirty="0" err="1">
                <a:latin typeface="Arial" panose="020B0604020202020204" pitchFamily="34" charset="0"/>
                <a:cs typeface="Arial" panose="020B0604020202020204" pitchFamily="34" charset="0"/>
              </a:rPr>
              <a:t>щелепно</a:t>
            </a:r>
            <a:r>
              <a:rPr lang="uk-UA" sz="2400" b="1" dirty="0">
                <a:latin typeface="Arial" panose="020B0604020202020204" pitchFamily="34" charset="0"/>
                <a:cs typeface="Arial" panose="020B0604020202020204" pitchFamily="34" charset="0"/>
              </a:rPr>
              <a:t>-лицевої хірургії:</a:t>
            </a:r>
            <a:endParaRPr lang="ru-RU" sz="2400" b="1" dirty="0">
              <a:latin typeface="Arial" panose="020B0604020202020204" pitchFamily="34" charset="0"/>
              <a:cs typeface="Arial" panose="020B0604020202020204" pitchFamily="34" charset="0"/>
            </a:endParaRPr>
          </a:p>
          <a:p>
            <a:pPr lvl="0">
              <a:lnSpc>
                <a:spcPct val="110000"/>
              </a:lnSpc>
              <a:spcBef>
                <a:spcPts val="0"/>
              </a:spcBef>
              <a:spcAft>
                <a:spcPts val="0"/>
              </a:spcAft>
            </a:pPr>
            <a:r>
              <a:rPr lang="ru-RU" sz="2400" dirty="0" err="1">
                <a:latin typeface="Arial" panose="020B0604020202020204" pitchFamily="34" charset="0"/>
                <a:cs typeface="Arial" panose="020B0604020202020204" pitchFamily="34" charset="0"/>
              </a:rPr>
              <a:t>Покращити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опанування</a:t>
            </a:r>
            <a:r>
              <a:rPr lang="ru-RU" sz="2400" dirty="0">
                <a:latin typeface="Arial" panose="020B0604020202020204" pitchFamily="34" charset="0"/>
                <a:cs typeface="Arial" panose="020B0604020202020204" pitchFamily="34" charset="0"/>
              </a:rPr>
              <a:t> студентами 5 курсу </a:t>
            </a:r>
            <a:r>
              <a:rPr lang="ru-RU" sz="2400" dirty="0" err="1">
                <a:latin typeface="Arial" panose="020B0604020202020204" pitchFamily="34" charset="0"/>
                <a:cs typeface="Arial" panose="020B0604020202020204" pitchFamily="34" charset="0"/>
              </a:rPr>
              <a:t>навички</a:t>
            </a:r>
            <a:r>
              <a:rPr lang="ru-RU"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м</a:t>
            </a:r>
            <a:r>
              <a:rPr lang="ru-RU" sz="2400" dirty="0" err="1">
                <a:latin typeface="Arial" panose="020B0604020202020204" pitchFamily="34" charset="0"/>
                <a:cs typeface="Arial" panose="020B0604020202020204" pitchFamily="34" charset="0"/>
              </a:rPr>
              <a:t>ісцева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анестезія</a:t>
            </a:r>
            <a:r>
              <a:rPr lang="ru-RU" sz="2400" dirty="0">
                <a:latin typeface="Arial" panose="020B0604020202020204" pitchFamily="34" charset="0"/>
                <a:cs typeface="Arial" panose="020B0604020202020204" pitchFamily="34" charset="0"/>
              </a:rPr>
              <a:t>/</a:t>
            </a:r>
            <a:r>
              <a:rPr lang="uk-UA" sz="2400" dirty="0">
                <a:latin typeface="Arial" panose="020B0604020202020204" pitchFamily="34" charset="0"/>
                <a:cs typeface="Arial" panose="020B0604020202020204" pitchFamily="34" charset="0"/>
              </a:rPr>
              <a:t>в</a:t>
            </a:r>
            <a:r>
              <a:rPr lang="ru-RU" sz="2400" dirty="0" err="1">
                <a:latin typeface="Arial" panose="020B0604020202020204" pitchFamily="34" charset="0"/>
                <a:cs typeface="Arial" panose="020B0604020202020204" pitchFamily="34" charset="0"/>
              </a:rPr>
              <a:t>идалення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зубів</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внутрішньоротовий</a:t>
            </a:r>
            <a:r>
              <a:rPr lang="ru-RU" sz="2400" dirty="0">
                <a:latin typeface="Arial" panose="020B0604020202020204" pitchFamily="34" charset="0"/>
                <a:cs typeface="Arial" panose="020B0604020202020204" pitchFamily="34" charset="0"/>
              </a:rPr>
              <a:t> метод).</a:t>
            </a:r>
          </a:p>
        </p:txBody>
      </p:sp>
    </p:spTree>
    <p:extLst>
      <p:ext uri="{BB962C8B-B14F-4D97-AF65-F5344CB8AC3E}">
        <p14:creationId xmlns:p14="http://schemas.microsoft.com/office/powerpoint/2010/main" val="1939426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61949" y="0"/>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997452" y="192544"/>
            <a:ext cx="8361031" cy="802469"/>
          </a:xfrm>
        </p:spPr>
        <p:txBody>
          <a:bodyPr rtlCol="0"/>
          <a:lstStyle/>
          <a:p>
            <a:pPr>
              <a:lnSpc>
                <a:spcPct val="110000"/>
              </a:lnSpc>
              <a:spcBef>
                <a:spcPts val="0"/>
              </a:spcBef>
              <a:spcAft>
                <a:spcPts val="0"/>
              </a:spcAft>
              <a:buNone/>
            </a:pPr>
            <a:r>
              <a:rPr lang="uk-UA" sz="3200" b="1" dirty="0">
                <a:solidFill>
                  <a:srgbClr val="002060"/>
                </a:solidFill>
                <a:latin typeface="Arial" panose="020B0604020202020204" pitchFamily="34" charset="0"/>
                <a:cs typeface="Arial" panose="020B0604020202020204" pitchFamily="34" charset="0"/>
              </a:rPr>
              <a:t>Висновки та пропозиції:</a:t>
            </a:r>
            <a:endParaRPr lang="ru-RU" sz="32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35</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337801" y="834032"/>
            <a:ext cx="9271593" cy="1200329"/>
          </a:xfrm>
          <a:prstGeom prst="rect">
            <a:avLst/>
          </a:prstGeom>
          <a:noFill/>
        </p:spPr>
        <p:txBody>
          <a:bodyPr wrap="square">
            <a:spAutoFit/>
          </a:bodyPr>
          <a:lstStyle/>
          <a:p>
            <a:pPr marL="0" lvl="0" indent="534988" algn="just">
              <a:spcBef>
                <a:spcPts val="0"/>
              </a:spcBef>
              <a:spcAft>
                <a:spcPts val="0"/>
              </a:spcAft>
              <a:buNone/>
            </a:pPr>
            <a:r>
              <a:rPr lang="uk-UA" sz="2400" dirty="0">
                <a:latin typeface="Arial" panose="020B0604020202020204" pitchFamily="34" charset="0"/>
                <a:cs typeface="Arial" panose="020B0604020202020204" pitchFamily="34" charset="0"/>
              </a:rPr>
              <a:t>Більшість студентів 5-го курсу стоматологічного факультету успішно засвоїли теоретичні знання та опанували практичні навички. </a:t>
            </a:r>
            <a:endParaRPr lang="ru-RU"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01EE03E-55D4-56C4-1D97-78CD75711DE4}"/>
              </a:ext>
            </a:extLst>
          </p:cNvPr>
          <p:cNvSpPr txBox="1"/>
          <p:nvPr/>
        </p:nvSpPr>
        <p:spPr>
          <a:xfrm>
            <a:off x="407467" y="2034361"/>
            <a:ext cx="8941596" cy="4154984"/>
          </a:xfrm>
          <a:prstGeom prst="rect">
            <a:avLst/>
          </a:prstGeom>
          <a:noFill/>
        </p:spPr>
        <p:txBody>
          <a:bodyPr wrap="square">
            <a:spAutoFit/>
          </a:bodyPr>
          <a:lstStyle/>
          <a:p>
            <a:pPr lvl="0" indent="433388">
              <a:spcBef>
                <a:spcPts val="0"/>
              </a:spcBef>
              <a:spcAft>
                <a:spcPts val="0"/>
              </a:spcAft>
              <a:buNone/>
            </a:pPr>
            <a:r>
              <a:rPr lang="ru-RU" sz="2400" b="1" dirty="0" err="1">
                <a:latin typeface="Arial" panose="020B0604020202020204" pitchFamily="34" charset="0"/>
                <a:cs typeface="Arial" panose="020B0604020202020204" pitchFamily="34" charset="0"/>
              </a:rPr>
              <a:t>Завідувачам</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випускаючих</a:t>
            </a:r>
            <a:r>
              <a:rPr lang="ru-RU" sz="2400" b="1" dirty="0">
                <a:latin typeface="Arial" panose="020B0604020202020204" pitchFamily="34" charset="0"/>
                <a:cs typeface="Arial" panose="020B0604020202020204" pitchFamily="34" charset="0"/>
              </a:rPr>
              <a:t> кафедр: </a:t>
            </a:r>
          </a:p>
          <a:p>
            <a:pPr marL="342900" lvl="0" indent="-342900">
              <a:spcBef>
                <a:spcPts val="0"/>
              </a:spcBef>
              <a:spcAft>
                <a:spcPts val="0"/>
              </a:spcAft>
              <a:buFont typeface="Arial" panose="020B0604020202020204" pitchFamily="34" charset="0"/>
              <a:buChar char="•"/>
            </a:pPr>
            <a:r>
              <a:rPr lang="uk-UA" sz="2400" dirty="0">
                <a:latin typeface="Arial" panose="020B0604020202020204" pitchFamily="34" charset="0"/>
                <a:cs typeface="Arial" panose="020B0604020202020204" pitchFamily="34" charset="0"/>
              </a:rPr>
              <a:t>Продовжити підготовку студентів з опанування практичних навичок у відповідності до переліку знань та вмінь, які виносяться на Етап 2 ЄДКІ об’єктивний структурований клінічний іспит.</a:t>
            </a:r>
            <a:endParaRPr lang="ru-RU" sz="2400" dirty="0">
              <a:latin typeface="Arial" panose="020B0604020202020204" pitchFamily="34" charset="0"/>
              <a:cs typeface="Arial" panose="020B0604020202020204" pitchFamily="34" charset="0"/>
            </a:endParaRPr>
          </a:p>
          <a:p>
            <a:pPr marL="342900" lvl="0" indent="-342900">
              <a:spcBef>
                <a:spcPts val="0"/>
              </a:spcBef>
              <a:spcAft>
                <a:spcPts val="0"/>
              </a:spcAft>
              <a:buFont typeface="Arial" panose="020B0604020202020204" pitchFamily="34" charset="0"/>
              <a:buChar char="•"/>
            </a:pPr>
            <a:r>
              <a:rPr lang="ru-RU" sz="2400" dirty="0" err="1">
                <a:latin typeface="Arial" panose="020B0604020202020204" pitchFamily="34" charset="0"/>
                <a:cs typeface="Arial" panose="020B0604020202020204" pitchFamily="34" charset="0"/>
              </a:rPr>
              <a:t>Забезпечити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проведення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консультацій</a:t>
            </a:r>
            <a:r>
              <a:rPr lang="ru-RU" sz="2400" dirty="0">
                <a:latin typeface="Arial" panose="020B0604020202020204" pitchFamily="34" charset="0"/>
                <a:cs typeface="Arial" panose="020B0604020202020204" pitchFamily="34" charset="0"/>
              </a:rPr>
              <a:t> по </a:t>
            </a:r>
            <a:r>
              <a:rPr lang="ru-RU" sz="2400" dirty="0" err="1">
                <a:latin typeface="Arial" panose="020B0604020202020204" pitchFamily="34" charset="0"/>
                <a:cs typeface="Arial" panose="020B0604020202020204" pitchFamily="34" charset="0"/>
              </a:rPr>
              <a:t>опануванню</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навичок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що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виносяться</a:t>
            </a:r>
            <a:r>
              <a:rPr lang="ru-RU" sz="2400" dirty="0">
                <a:latin typeface="Arial" panose="020B0604020202020204" pitchFamily="34" charset="0"/>
                <a:cs typeface="Arial" panose="020B0604020202020204" pitchFamily="34" charset="0"/>
              </a:rPr>
              <a:t> на ОСКІ у </a:t>
            </a:r>
            <a:r>
              <a:rPr lang="ru-RU" sz="2400" dirty="0" err="1">
                <a:latin typeface="Arial" panose="020B0604020202020204" pitchFamily="34" charset="0"/>
                <a:cs typeface="Arial" panose="020B0604020202020204" pitchFamily="34" charset="0"/>
              </a:rPr>
              <a:t>відповідності</a:t>
            </a:r>
            <a:r>
              <a:rPr lang="ru-RU" sz="2400" dirty="0">
                <a:latin typeface="Arial" panose="020B0604020202020204" pitchFamily="34" charset="0"/>
                <a:cs typeface="Arial" panose="020B0604020202020204" pitchFamily="34" charset="0"/>
              </a:rPr>
              <a:t> до </a:t>
            </a:r>
            <a:r>
              <a:rPr lang="ru-RU" sz="2400" dirty="0" err="1">
                <a:latin typeface="Arial" panose="020B0604020202020204" pitchFamily="34" charset="0"/>
                <a:cs typeface="Arial" panose="020B0604020202020204" pitchFamily="34" charset="0"/>
              </a:rPr>
              <a:t>графіку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наданим</a:t>
            </a:r>
            <a:r>
              <a:rPr lang="ru-RU" sz="2400" dirty="0">
                <a:latin typeface="Arial" panose="020B0604020202020204" pitchFamily="34" charset="0"/>
                <a:cs typeface="Arial" panose="020B0604020202020204" pitchFamily="34" charset="0"/>
              </a:rPr>
              <a:t> деканатом.</a:t>
            </a:r>
          </a:p>
          <a:p>
            <a:pPr marL="342900" lvl="0" indent="-342900">
              <a:spcBef>
                <a:spcPts val="0"/>
              </a:spcBef>
              <a:spcAft>
                <a:spcPts val="0"/>
              </a:spcAft>
              <a:buFont typeface="Arial" panose="020B0604020202020204" pitchFamily="34" charset="0"/>
              <a:buChar char="•"/>
            </a:pPr>
            <a:r>
              <a:rPr lang="ru-RU" sz="2400" dirty="0" err="1">
                <a:latin typeface="Arial" panose="020B0604020202020204" pitchFamily="34" charset="0"/>
                <a:cs typeface="Arial" panose="020B0604020202020204" pitchFamily="34" charset="0"/>
              </a:rPr>
              <a:t>Здійснювати</a:t>
            </a:r>
            <a:r>
              <a:rPr lang="ru-RU"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постійний </a:t>
            </a:r>
            <a:r>
              <a:rPr lang="ru-RU" sz="2400" dirty="0">
                <a:latin typeface="Arial" panose="020B0604020202020204" pitchFamily="34" charset="0"/>
                <a:cs typeface="Arial" panose="020B0604020202020204" pitchFamily="34" charset="0"/>
              </a:rPr>
              <a:t>контроль за </a:t>
            </a:r>
            <a:r>
              <a:rPr lang="ru-RU" sz="2400" dirty="0" err="1">
                <a:latin typeface="Arial" panose="020B0604020202020204" pitchFamily="34" charset="0"/>
                <a:cs typeface="Arial" panose="020B0604020202020204" pitchFamily="34" charset="0"/>
              </a:rPr>
              <a:t>рівнем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володіння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практичними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навичками</a:t>
            </a:r>
            <a:r>
              <a:rPr lang="ru-RU" sz="2400" dirty="0">
                <a:latin typeface="Arial" panose="020B0604020202020204" pitchFamily="34" charset="0"/>
                <a:cs typeface="Arial" panose="020B0604020202020204" pitchFamily="34" charset="0"/>
              </a:rPr>
              <a:t> у </a:t>
            </a:r>
            <a:r>
              <a:rPr lang="ru-RU" sz="2400" dirty="0" err="1">
                <a:latin typeface="Arial" panose="020B0604020202020204" pitchFamily="34" charset="0"/>
                <a:cs typeface="Arial" panose="020B0604020202020204" pitchFamily="34" charset="0"/>
              </a:rPr>
              <a:t>відповідності</a:t>
            </a:r>
            <a:r>
              <a:rPr lang="ru-RU" sz="2400" dirty="0">
                <a:latin typeface="Arial" panose="020B0604020202020204" pitchFamily="34" charset="0"/>
                <a:cs typeface="Arial" panose="020B0604020202020204" pitchFamily="34" charset="0"/>
              </a:rPr>
              <a:t> до </a:t>
            </a:r>
            <a:r>
              <a:rPr lang="ru-RU" sz="2400" dirty="0" err="1">
                <a:latin typeface="Arial" panose="020B0604020202020204" pitchFamily="34" charset="0"/>
                <a:cs typeface="Arial" panose="020B0604020202020204" pitchFamily="34" charset="0"/>
              </a:rPr>
              <a:t>переліку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знань</a:t>
            </a:r>
            <a:r>
              <a:rPr lang="ru-RU" sz="2400" dirty="0">
                <a:latin typeface="Arial" panose="020B0604020202020204" pitchFamily="34" charset="0"/>
                <a:cs typeface="Arial" panose="020B0604020202020204" pitchFamily="34" charset="0"/>
              </a:rPr>
              <a:t> та </a:t>
            </a:r>
            <a:r>
              <a:rPr lang="ru-RU" sz="2400" dirty="0" err="1">
                <a:latin typeface="Arial" panose="020B0604020202020204" pitchFamily="34" charset="0"/>
                <a:cs typeface="Arial" panose="020B0604020202020204" pitchFamily="34" charset="0"/>
              </a:rPr>
              <a:t>вмінь</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які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виносяться</a:t>
            </a:r>
            <a:r>
              <a:rPr lang="ru-RU" sz="2400" dirty="0">
                <a:latin typeface="Arial" panose="020B0604020202020204" pitchFamily="34" charset="0"/>
                <a:cs typeface="Arial" panose="020B0604020202020204" pitchFamily="34" charset="0"/>
              </a:rPr>
              <a:t> на ОСКІ.</a:t>
            </a:r>
          </a:p>
        </p:txBody>
      </p:sp>
    </p:spTree>
    <p:extLst>
      <p:ext uri="{BB962C8B-B14F-4D97-AF65-F5344CB8AC3E}">
        <p14:creationId xmlns:p14="http://schemas.microsoft.com/office/powerpoint/2010/main" val="3328352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7221255D-269D-0174-C068-F8539BA9BF4B}"/>
              </a:ext>
            </a:extLst>
          </p:cNvPr>
          <p:cNvPicPr>
            <a:picLocks noGrp="1" noChangeAspect="1"/>
          </p:cNvPicPr>
          <p:nvPr>
            <p:ph type="pic" sz="quarter" idx="10"/>
          </p:nvPr>
        </p:nvPicPr>
        <p:blipFill>
          <a:blip r:embed="rId3"/>
          <a:srcRect t="7373" b="7373"/>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076082"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509620" y="373955"/>
            <a:ext cx="6891564" cy="830997"/>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Рівень теоретичної підготовки</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 студентів фахового коледжу спеціальності </a:t>
            </a:r>
            <a:r>
              <a:rPr lang="uk-UA" sz="2800" b="1" dirty="0">
                <a:solidFill>
                  <a:srgbClr val="002060"/>
                </a:solidFill>
                <a:latin typeface="Arial" panose="020B0604020202020204" pitchFamily="34" charset="0"/>
                <a:ea typeface="Times New Roman" pitchFamily="18" charset="0"/>
                <a:cs typeface="Arial" panose="020B0604020202020204" pitchFamily="34" charset="0"/>
              </a:rPr>
              <a:t>„</a:t>
            </a:r>
            <a:r>
              <a:rPr lang="uk-UA" sz="2800" b="1" dirty="0" err="1">
                <a:solidFill>
                  <a:srgbClr val="002060"/>
                </a:solidFill>
                <a:latin typeface="Arial" panose="020B0604020202020204" pitchFamily="34" charset="0"/>
                <a:ea typeface="Times New Roman" pitchFamily="18" charset="0"/>
                <a:cs typeface="Arial" panose="020B0604020202020204" pitchFamily="34" charset="0"/>
              </a:rPr>
              <a:t>Медсестринство</a:t>
            </a:r>
            <a:r>
              <a:rPr lang="uk-UA" sz="2800" b="1" dirty="0">
                <a:solidFill>
                  <a:srgbClr val="002060"/>
                </a:solidFill>
                <a:latin typeface="Arial" panose="020B0604020202020204" pitchFamily="34" charset="0"/>
                <a:ea typeface="Times New Roman" pitchFamily="18" charset="0"/>
                <a:cs typeface="Arial" panose="020B0604020202020204" pitchFamily="34" charset="0"/>
              </a:rPr>
              <a:t>”</a:t>
            </a:r>
            <a:br>
              <a:rPr lang="uk-UA" sz="2800" b="1" dirty="0">
                <a:solidFill>
                  <a:srgbClr val="002060"/>
                </a:solidFill>
                <a:latin typeface="Arial" panose="020B0604020202020204" pitchFamily="34" charset="0"/>
                <a:ea typeface="Times New Roman" pitchFamily="18" charset="0"/>
                <a:cs typeface="Arial" panose="020B0604020202020204" pitchFamily="34" charset="0"/>
              </a:rPr>
            </a:br>
            <a:endParaRPr lang="uk-UA" sz="2800" dirty="0">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36</a:t>
            </a:fld>
            <a:endParaRPr lang="uk-UA" sz="1200">
              <a:solidFill>
                <a:schemeClr val="bg1"/>
              </a:solidFill>
            </a:endParaRPr>
          </a:p>
        </p:txBody>
      </p:sp>
      <p:sp>
        <p:nvSpPr>
          <p:cNvPr id="20" name="Прямокутник 19">
            <a:extLst>
              <a:ext uri="{FF2B5EF4-FFF2-40B4-BE49-F238E27FC236}">
                <a16:creationId xmlns:a16="http://schemas.microsoft.com/office/drawing/2014/main" id="{6D254946-2B20-D61C-9DBD-F53AF3C30E0F}"/>
              </a:ext>
            </a:extLst>
          </p:cNvPr>
          <p:cNvSpPr/>
          <p:nvPr/>
        </p:nvSpPr>
        <p:spPr>
          <a:xfrm>
            <a:off x="227073" y="1796970"/>
            <a:ext cx="3530326" cy="4418418"/>
          </a:xfrm>
          <a:prstGeom prst="rect">
            <a:avLst/>
          </a:prstGeom>
          <a:solidFill>
            <a:schemeClr val="accent3">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Текст 4">
            <a:extLst>
              <a:ext uri="{FF2B5EF4-FFF2-40B4-BE49-F238E27FC236}">
                <a16:creationId xmlns:a16="http://schemas.microsoft.com/office/drawing/2014/main" id="{114A3335-FD1D-7930-0D2C-2338892FCADB}"/>
              </a:ext>
            </a:extLst>
          </p:cNvPr>
          <p:cNvSpPr txBox="1">
            <a:spLocks/>
          </p:cNvSpPr>
          <p:nvPr/>
        </p:nvSpPr>
        <p:spPr>
          <a:xfrm>
            <a:off x="-112084" y="1926825"/>
            <a:ext cx="4250487" cy="921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altLang="uk-UA" sz="2400" b="1" dirty="0">
                <a:solidFill>
                  <a:srgbClr val="002060"/>
                </a:solidFill>
                <a:latin typeface="Arial" panose="020B0604020202020204" pitchFamily="34" charset="0"/>
                <a:cs typeface="Arial" panose="020B0604020202020204" pitchFamily="34" charset="0"/>
              </a:rPr>
              <a:t>«Крок М»</a:t>
            </a:r>
            <a:r>
              <a:rPr lang="uk-UA" altLang="uk-UA" sz="2400" b="1" dirty="0">
                <a:solidFill>
                  <a:srgbClr val="002060"/>
                </a:solidFill>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uk-UA" altLang="uk-UA" sz="2400" b="1" dirty="0">
                <a:solidFill>
                  <a:srgbClr val="002060"/>
                </a:solidFill>
                <a:latin typeface="Arial" panose="020B0604020202020204" pitchFamily="34" charset="0"/>
                <a:cs typeface="Arial" panose="020B0604020202020204" pitchFamily="34" charset="0"/>
              </a:rPr>
              <a:t>(</a:t>
            </a:r>
            <a:r>
              <a:rPr lang="uk-UA" sz="2400" b="1" dirty="0">
                <a:solidFill>
                  <a:srgbClr val="002060"/>
                </a:solidFill>
                <a:latin typeface="Arial" panose="020B0604020202020204" pitchFamily="34" charset="0"/>
                <a:cs typeface="Arial" panose="020B0604020202020204" pitchFamily="34" charset="0"/>
              </a:rPr>
              <a:t>4 курс)</a:t>
            </a:r>
          </a:p>
        </p:txBody>
      </p:sp>
      <p:sp>
        <p:nvSpPr>
          <p:cNvPr id="23" name="Місце для тексту 22" descr="блок вмісту 1">
            <a:extLst>
              <a:ext uri="{FF2B5EF4-FFF2-40B4-BE49-F238E27FC236}">
                <a16:creationId xmlns:a16="http://schemas.microsoft.com/office/drawing/2014/main" id="{B88939B0-5B9A-4423-AFD1-CF6B22268795}"/>
              </a:ext>
            </a:extLst>
          </p:cNvPr>
          <p:cNvSpPr>
            <a:spLocks noGrp="1"/>
          </p:cNvSpPr>
          <p:nvPr>
            <p:ph type="body" sz="quarter" idx="11"/>
          </p:nvPr>
        </p:nvSpPr>
        <p:spPr>
          <a:xfrm>
            <a:off x="387991" y="2717803"/>
            <a:ext cx="4126135" cy="2919068"/>
          </a:xfrm>
        </p:spPr>
        <p:txBody>
          <a:bodyPr rtlCol="0"/>
          <a:lstStyle/>
          <a:p>
            <a:pPr>
              <a:lnSpc>
                <a:spcPct val="200000"/>
              </a:lnSpc>
            </a:pPr>
            <a:r>
              <a:rPr lang="uk-UA" sz="2400" b="1" dirty="0">
                <a:latin typeface="Arial" panose="020B0604020202020204" pitchFamily="34" charset="0"/>
                <a:cs typeface="Arial" panose="020B0604020202020204" pitchFamily="34" charset="0"/>
              </a:rPr>
              <a:t>К-сть студентів – 7;</a:t>
            </a:r>
          </a:p>
          <a:p>
            <a:pPr>
              <a:lnSpc>
                <a:spcPct val="200000"/>
              </a:lnSpc>
            </a:pPr>
            <a:r>
              <a:rPr lang="uk-UA" sz="2400" b="1" dirty="0">
                <a:latin typeface="Arial" panose="020B0604020202020204" pitchFamily="34" charset="0"/>
                <a:cs typeface="Arial" panose="020B0604020202020204" pitchFamily="34" charset="0"/>
              </a:rPr>
              <a:t>К-сть ДТТ – 8;</a:t>
            </a:r>
          </a:p>
          <a:p>
            <a:pPr>
              <a:lnSpc>
                <a:spcPct val="200000"/>
              </a:lnSpc>
            </a:pPr>
            <a:r>
              <a:rPr lang="uk-UA" sz="2400" b="1" dirty="0">
                <a:latin typeface="Arial" panose="020B0604020202020204" pitchFamily="34" charset="0"/>
                <a:cs typeface="Arial" panose="020B0604020202020204" pitchFamily="34" charset="0"/>
              </a:rPr>
              <a:t>Середній бал – 86,8%</a:t>
            </a:r>
          </a:p>
          <a:p>
            <a:pPr>
              <a:lnSpc>
                <a:spcPct val="200000"/>
              </a:lnSpc>
            </a:pPr>
            <a:r>
              <a:rPr lang="uk-UA" sz="2400" b="1" dirty="0">
                <a:latin typeface="Arial" panose="020B0604020202020204" pitchFamily="34" charset="0"/>
                <a:cs typeface="Arial" panose="020B0604020202020204" pitchFamily="34" charset="0"/>
              </a:rPr>
              <a:t>Група ризику – 2.</a:t>
            </a:r>
          </a:p>
        </p:txBody>
      </p:sp>
      <p:sp>
        <p:nvSpPr>
          <p:cNvPr id="21" name="Прямокутник 20">
            <a:extLst>
              <a:ext uri="{FF2B5EF4-FFF2-40B4-BE49-F238E27FC236}">
                <a16:creationId xmlns:a16="http://schemas.microsoft.com/office/drawing/2014/main" id="{9FC173F5-34C5-1672-A0DA-1E309D6758C2}"/>
              </a:ext>
            </a:extLst>
          </p:cNvPr>
          <p:cNvSpPr/>
          <p:nvPr/>
        </p:nvSpPr>
        <p:spPr>
          <a:xfrm>
            <a:off x="4106526" y="1810471"/>
            <a:ext cx="3530326" cy="4418418"/>
          </a:xfrm>
          <a:prstGeom prst="rect">
            <a:avLst/>
          </a:prstGeom>
          <a:solidFill>
            <a:schemeClr val="accent3">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Місце для тексту 23" descr="блок вмісту 2">
            <a:extLst>
              <a:ext uri="{FF2B5EF4-FFF2-40B4-BE49-F238E27FC236}">
                <a16:creationId xmlns:a16="http://schemas.microsoft.com/office/drawing/2014/main" id="{C3930A4E-1302-4AC9-86A3-C4E8AF186ED8}"/>
              </a:ext>
            </a:extLst>
          </p:cNvPr>
          <p:cNvSpPr>
            <a:spLocks noGrp="1"/>
          </p:cNvSpPr>
          <p:nvPr>
            <p:ph type="body" sz="quarter" idx="12"/>
          </p:nvPr>
        </p:nvSpPr>
        <p:spPr>
          <a:xfrm>
            <a:off x="4296360" y="2717803"/>
            <a:ext cx="3715720" cy="2931801"/>
          </a:xfrm>
        </p:spPr>
        <p:txBody>
          <a:bodyPr rtlCol="0"/>
          <a:lstStyle/>
          <a:p>
            <a:pPr>
              <a:lnSpc>
                <a:spcPct val="200000"/>
              </a:lnSpc>
            </a:pPr>
            <a:r>
              <a:rPr lang="uk-UA" sz="2400" b="1" dirty="0">
                <a:latin typeface="Arial" panose="020B0604020202020204" pitchFamily="34" charset="0"/>
                <a:cs typeface="Arial" panose="020B0604020202020204" pitchFamily="34" charset="0"/>
              </a:rPr>
              <a:t>К-сть студентів – 18;</a:t>
            </a:r>
          </a:p>
          <a:p>
            <a:pPr>
              <a:lnSpc>
                <a:spcPct val="200000"/>
              </a:lnSpc>
            </a:pPr>
            <a:r>
              <a:rPr lang="uk-UA" sz="2400" b="1" dirty="0">
                <a:latin typeface="Arial" panose="020B0604020202020204" pitchFamily="34" charset="0"/>
                <a:cs typeface="Arial" panose="020B0604020202020204" pitchFamily="34" charset="0"/>
              </a:rPr>
              <a:t>К-сть ДТТ – 5;</a:t>
            </a:r>
          </a:p>
          <a:p>
            <a:pPr>
              <a:lnSpc>
                <a:spcPct val="200000"/>
              </a:lnSpc>
            </a:pPr>
            <a:r>
              <a:rPr lang="uk-UA" sz="2400" b="1" dirty="0">
                <a:latin typeface="Arial" panose="020B0604020202020204" pitchFamily="34" charset="0"/>
                <a:cs typeface="Arial" panose="020B0604020202020204" pitchFamily="34" charset="0"/>
              </a:rPr>
              <a:t>Середній бал – 83,6%</a:t>
            </a:r>
          </a:p>
          <a:p>
            <a:pPr>
              <a:lnSpc>
                <a:spcPct val="200000"/>
              </a:lnSpc>
            </a:pPr>
            <a:r>
              <a:rPr lang="uk-UA" sz="2400" b="1" dirty="0">
                <a:latin typeface="Arial" panose="020B0604020202020204" pitchFamily="34" charset="0"/>
                <a:cs typeface="Arial" panose="020B0604020202020204" pitchFamily="34" charset="0"/>
              </a:rPr>
              <a:t>Група ризику – 6.</a:t>
            </a:r>
          </a:p>
        </p:txBody>
      </p:sp>
      <p:sp>
        <p:nvSpPr>
          <p:cNvPr id="19" name="Текст 5">
            <a:extLst>
              <a:ext uri="{FF2B5EF4-FFF2-40B4-BE49-F238E27FC236}">
                <a16:creationId xmlns:a16="http://schemas.microsoft.com/office/drawing/2014/main" id="{6A0A6E12-AEF1-5606-11EF-9EF0DA1099ED}"/>
              </a:ext>
            </a:extLst>
          </p:cNvPr>
          <p:cNvSpPr txBox="1">
            <a:spLocks/>
          </p:cNvSpPr>
          <p:nvPr/>
        </p:nvSpPr>
        <p:spPr>
          <a:xfrm>
            <a:off x="4848600" y="1926825"/>
            <a:ext cx="2044760" cy="1215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uk-UA" sz="2400" b="1" dirty="0">
                <a:solidFill>
                  <a:srgbClr val="002060"/>
                </a:solidFill>
                <a:latin typeface="Arial" panose="020B0604020202020204" pitchFamily="34" charset="0"/>
                <a:cs typeface="Arial" panose="020B0604020202020204" pitchFamily="34" charset="0"/>
              </a:rPr>
              <a:t>ЄДКІ</a:t>
            </a:r>
            <a:br>
              <a:rPr lang="uk-UA" sz="24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(3 курс)</a:t>
            </a:r>
          </a:p>
        </p:txBody>
      </p:sp>
    </p:spTree>
    <p:extLst>
      <p:ext uri="{BB962C8B-B14F-4D97-AF65-F5344CB8AC3E}">
        <p14:creationId xmlns:p14="http://schemas.microsoft.com/office/powerpoint/2010/main" val="2051023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7221255D-269D-0174-C068-F8539BA9BF4B}"/>
              </a:ext>
            </a:extLst>
          </p:cNvPr>
          <p:cNvPicPr>
            <a:picLocks noGrp="1" noChangeAspect="1"/>
          </p:cNvPicPr>
          <p:nvPr>
            <p:ph type="pic" sz="quarter" idx="10"/>
          </p:nvPr>
        </p:nvPicPr>
        <p:blipFill>
          <a:blip r:embed="rId3"/>
          <a:srcRect t="7373" b="7373"/>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076082"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90844" y="757055"/>
            <a:ext cx="6891564" cy="830997"/>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Рівень практичної підготовки</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 студентів фахового коледжу спеціальності </a:t>
            </a:r>
            <a:r>
              <a:rPr lang="uk-UA" sz="2800" b="1" dirty="0">
                <a:solidFill>
                  <a:srgbClr val="002060"/>
                </a:solidFill>
                <a:latin typeface="Arial" panose="020B0604020202020204" pitchFamily="34" charset="0"/>
                <a:ea typeface="Times New Roman" pitchFamily="18" charset="0"/>
                <a:cs typeface="Arial" panose="020B0604020202020204" pitchFamily="34" charset="0"/>
              </a:rPr>
              <a:t>„</a:t>
            </a:r>
            <a:r>
              <a:rPr lang="uk-UA" sz="2800" b="1" dirty="0" err="1">
                <a:solidFill>
                  <a:srgbClr val="002060"/>
                </a:solidFill>
                <a:latin typeface="Arial" panose="020B0604020202020204" pitchFamily="34" charset="0"/>
                <a:ea typeface="Times New Roman" pitchFamily="18" charset="0"/>
                <a:cs typeface="Arial" panose="020B0604020202020204" pitchFamily="34" charset="0"/>
              </a:rPr>
              <a:t>Медсестринство</a:t>
            </a:r>
            <a:r>
              <a:rPr lang="uk-UA" sz="2800" b="1" dirty="0">
                <a:solidFill>
                  <a:srgbClr val="002060"/>
                </a:solidFill>
                <a:latin typeface="Arial" panose="020B0604020202020204" pitchFamily="34" charset="0"/>
                <a:ea typeface="Times New Roman" pitchFamily="18" charset="0"/>
                <a:cs typeface="Arial" panose="020B0604020202020204" pitchFamily="34" charset="0"/>
              </a:rPr>
              <a:t>”</a:t>
            </a:r>
            <a:br>
              <a:rPr lang="uk-UA" sz="2800" b="1" dirty="0">
                <a:solidFill>
                  <a:srgbClr val="002060"/>
                </a:solidFill>
                <a:latin typeface="Arial" panose="020B0604020202020204" pitchFamily="34" charset="0"/>
                <a:ea typeface="Times New Roman" pitchFamily="18" charset="0"/>
                <a:cs typeface="Arial" panose="020B0604020202020204" pitchFamily="34" charset="0"/>
              </a:rPr>
            </a:br>
            <a:endParaRPr lang="uk-UA" sz="2800" dirty="0">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37</a:t>
            </a:fld>
            <a:endParaRPr lang="uk-UA" sz="1200">
              <a:solidFill>
                <a:schemeClr val="bg1"/>
              </a:solidFill>
            </a:endParaRPr>
          </a:p>
        </p:txBody>
      </p:sp>
      <p:graphicFrame>
        <p:nvGraphicFramePr>
          <p:cNvPr id="8" name="Таблица 3">
            <a:extLst>
              <a:ext uri="{FF2B5EF4-FFF2-40B4-BE49-F238E27FC236}">
                <a16:creationId xmlns:a16="http://schemas.microsoft.com/office/drawing/2014/main" id="{9487022C-5219-8A38-CAF0-9D41C04F5CCA}"/>
              </a:ext>
            </a:extLst>
          </p:cNvPr>
          <p:cNvGraphicFramePr>
            <a:graphicFrameLocks noGrp="1"/>
          </p:cNvGraphicFramePr>
          <p:nvPr>
            <p:extLst>
              <p:ext uri="{D42A27DB-BD31-4B8C-83A1-F6EECF244321}">
                <p14:modId xmlns:p14="http://schemas.microsoft.com/office/powerpoint/2010/main" val="629357735"/>
              </p:ext>
            </p:extLst>
          </p:nvPr>
        </p:nvGraphicFramePr>
        <p:xfrm>
          <a:off x="449252" y="2345106"/>
          <a:ext cx="7317361" cy="3599854"/>
        </p:xfrm>
        <a:graphic>
          <a:graphicData uri="http://schemas.openxmlformats.org/drawingml/2006/table">
            <a:tbl>
              <a:tblPr firstRow="1" bandRow="1">
                <a:tableStyleId>{2A488322-F2BA-4B5B-9748-0D474271808F}</a:tableStyleId>
              </a:tblPr>
              <a:tblGrid>
                <a:gridCol w="4192196">
                  <a:extLst>
                    <a:ext uri="{9D8B030D-6E8A-4147-A177-3AD203B41FA5}">
                      <a16:colId xmlns:a16="http://schemas.microsoft.com/office/drawing/2014/main" val="20000"/>
                    </a:ext>
                  </a:extLst>
                </a:gridCol>
                <a:gridCol w="3125165">
                  <a:extLst>
                    <a:ext uri="{9D8B030D-6E8A-4147-A177-3AD203B41FA5}">
                      <a16:colId xmlns:a16="http://schemas.microsoft.com/office/drawing/2014/main" val="20003"/>
                    </a:ext>
                  </a:extLst>
                </a:gridCol>
              </a:tblGrid>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u="none" strike="noStrike" cap="none" normalizeH="0" baseline="0" dirty="0">
                          <a:ln>
                            <a:noFill/>
                          </a:ln>
                          <a:solidFill>
                            <a:srgbClr val="FFFFFF"/>
                          </a:solidFill>
                          <a:effectLst/>
                          <a:latin typeface="Arial" panose="020B0604020202020204" pitchFamily="34" charset="0"/>
                          <a:cs typeface="Arial" panose="020B0604020202020204" pitchFamily="34" charset="0"/>
                        </a:rPr>
                        <a:t>Дисципліна</a:t>
                      </a:r>
                      <a:endParaRPr kumimoji="0" lang="ru-RU"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u="none" strike="noStrike" cap="none" normalizeH="0" baseline="0" dirty="0">
                          <a:ln>
                            <a:noFill/>
                          </a:ln>
                          <a:solidFill>
                            <a:srgbClr val="FFFFFF"/>
                          </a:solidFill>
                          <a:effectLst/>
                          <a:latin typeface="Arial" panose="020B0604020202020204" pitchFamily="34" charset="0"/>
                          <a:cs typeface="Arial" panose="020B0604020202020204" pitchFamily="34" charset="0"/>
                        </a:rPr>
                        <a:t>Середній бал</a:t>
                      </a:r>
                      <a:endParaRPr kumimoji="0" lang="ru-RU"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102019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з циклу “</a:t>
                      </a:r>
                      <a:r>
                        <a:rPr kumimoji="0" lang="uk-UA" sz="2800" b="1" u="none" strike="noStrike" cap="none" normalizeH="0" baseline="0" dirty="0">
                          <a:ln>
                            <a:noFill/>
                          </a:ln>
                          <a:solidFill>
                            <a:srgbClr val="000000"/>
                          </a:solidFill>
                          <a:effectLst/>
                          <a:latin typeface="Arial" panose="020B0604020202020204" pitchFamily="34" charset="0"/>
                          <a:cs typeface="Arial" panose="020B0604020202020204" pitchFamily="34" charset="0"/>
                        </a:rPr>
                        <a:t>терапія”</a:t>
                      </a:r>
                      <a:endParaRPr kumimoji="0" lang="ru-RU" sz="3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u="none" strike="noStrike" cap="none" normalizeH="0" baseline="0" dirty="0">
                          <a:ln>
                            <a:noFill/>
                          </a:ln>
                          <a:solidFill>
                            <a:srgbClr val="000000"/>
                          </a:solidFill>
                          <a:effectLst/>
                          <a:latin typeface="Arial" panose="020B0604020202020204" pitchFamily="34" charset="0"/>
                          <a:cs typeface="Arial" panose="020B0604020202020204" pitchFamily="34" charset="0"/>
                        </a:rPr>
                        <a:t>3,81</a:t>
                      </a:r>
                      <a:endParaRPr kumimoji="0" lang="ru-RU"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1"/>
                  </a:ext>
                </a:extLst>
              </a:tr>
              <a:tr h="86409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0" u="none" strike="noStrike" cap="none" normalizeH="0" baseline="0">
                          <a:ln>
                            <a:noFill/>
                          </a:ln>
                          <a:solidFill>
                            <a:srgbClr val="000000"/>
                          </a:solidFill>
                          <a:effectLst/>
                          <a:latin typeface="Arial" panose="020B0604020202020204" pitchFamily="34" charset="0"/>
                          <a:cs typeface="Arial" panose="020B0604020202020204" pitchFamily="34" charset="0"/>
                        </a:rPr>
                        <a:t>з циклу </a:t>
                      </a:r>
                      <a:r>
                        <a:rPr kumimoji="0" lang="uk-UA" sz="2800" b="1" u="none" strike="noStrike" cap="none" normalizeH="0" baseline="0">
                          <a:ln>
                            <a:noFill/>
                          </a:ln>
                          <a:solidFill>
                            <a:srgbClr val="000000"/>
                          </a:solidFill>
                          <a:effectLst/>
                          <a:latin typeface="Arial" panose="020B0604020202020204" pitchFamily="34" charset="0"/>
                          <a:cs typeface="Arial" panose="020B0604020202020204" pitchFamily="34" charset="0"/>
                        </a:rPr>
                        <a:t>“хірургія”</a:t>
                      </a:r>
                      <a:endParaRPr kumimoji="0" lang="ru-RU" sz="28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u="none" strike="noStrike" cap="none" normalizeH="0" baseline="0" dirty="0">
                          <a:ln>
                            <a:noFill/>
                          </a:ln>
                          <a:solidFill>
                            <a:srgbClr val="000000"/>
                          </a:solidFill>
                          <a:effectLst/>
                          <a:latin typeface="Arial" panose="020B0604020202020204" pitchFamily="34" charset="0"/>
                          <a:cs typeface="Arial" panose="020B0604020202020204" pitchFamily="34" charset="0"/>
                        </a:rPr>
                        <a:t>3,72</a:t>
                      </a:r>
                      <a:endParaRPr kumimoji="0" lang="ru-RU"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2"/>
                  </a:ext>
                </a:extLst>
              </a:tr>
              <a:tr h="936104">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0" u="none" strike="noStrike" cap="none" normalizeH="0" baseline="0" dirty="0">
                          <a:ln>
                            <a:noFill/>
                          </a:ln>
                          <a:solidFill>
                            <a:srgbClr val="000000"/>
                          </a:solidFill>
                          <a:effectLst/>
                          <a:latin typeface="Arial" panose="020B0604020202020204" pitchFamily="34" charset="0"/>
                          <a:cs typeface="Arial" panose="020B0604020202020204" pitchFamily="34" charset="0"/>
                        </a:rPr>
                        <a:t>з циклу</a:t>
                      </a:r>
                      <a:r>
                        <a:rPr kumimoji="0" lang="uk-UA" sz="2800" b="1" u="none" strike="noStrike" cap="none" normalizeH="0" baseline="0" dirty="0">
                          <a:ln>
                            <a:noFill/>
                          </a:ln>
                          <a:solidFill>
                            <a:srgbClr val="000000"/>
                          </a:solidFill>
                          <a:effectLst/>
                          <a:latin typeface="Arial" panose="020B0604020202020204" pitchFamily="34" charset="0"/>
                          <a:cs typeface="Arial" panose="020B0604020202020204" pitchFamily="34" charset="0"/>
                        </a:rPr>
                        <a:t> «педіатрія»</a:t>
                      </a:r>
                      <a:endParaRPr kumimoji="0" lang="ru-RU"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u="none" strike="noStrike" cap="none" normalizeH="0" baseline="0" dirty="0">
                          <a:ln>
                            <a:noFill/>
                          </a:ln>
                          <a:solidFill>
                            <a:srgbClr val="000000"/>
                          </a:solidFill>
                          <a:effectLst/>
                          <a:latin typeface="Arial" panose="020B0604020202020204" pitchFamily="34" charset="0"/>
                          <a:cs typeface="Arial" panose="020B0604020202020204" pitchFamily="34" charset="0"/>
                        </a:rPr>
                        <a:t>3,9</a:t>
                      </a:r>
                      <a:endParaRPr kumimoji="0" lang="ru-RU"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101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descr="Група людей сидить за дерев’яним столом&#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p:spPr>
      </p:pic>
      <p:sp>
        <p:nvSpPr>
          <p:cNvPr id="52" name="Прямокутник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nvGrpSpPr>
          <p:cNvPr id="7" name="Група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Полілінія: фігура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30" name="Полілінія: фігура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8" name="Полілінія: фігура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6" name="Полілінія: фігура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4" name="Полілінія: Фігура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grpSp>
      <p:sp>
        <p:nvSpPr>
          <p:cNvPr id="5" name="Заголовок 4">
            <a:extLst>
              <a:ext uri="{FF2B5EF4-FFF2-40B4-BE49-F238E27FC236}">
                <a16:creationId xmlns:a16="http://schemas.microsoft.com/office/drawing/2014/main" id="{B8B44847-99A2-B794-DCF0-74D071CA7123}"/>
              </a:ext>
            </a:extLst>
          </p:cNvPr>
          <p:cNvSpPr>
            <a:spLocks noGrp="1"/>
          </p:cNvSpPr>
          <p:nvPr>
            <p:ph type="ctrTitle"/>
          </p:nvPr>
        </p:nvSpPr>
        <p:spPr>
          <a:xfrm>
            <a:off x="210747" y="796038"/>
            <a:ext cx="11745901" cy="879928"/>
          </a:xfrm>
        </p:spPr>
        <p:txBody>
          <a:bodyPr/>
          <a:lstStyle/>
          <a:p>
            <a:r>
              <a:rPr lang="uk-UA" sz="3200" b="1" dirty="0">
                <a:latin typeface="Arial" panose="020B0604020202020204" pitchFamily="34" charset="0"/>
                <a:cs typeface="Arial" panose="020B0604020202020204" pitchFamily="34" charset="0"/>
              </a:rPr>
              <a:t>План заходів щодо підготовки до проведення ЄДКІ </a:t>
            </a:r>
            <a:br>
              <a:rPr lang="uk-UA" sz="3200" b="1" dirty="0">
                <a:latin typeface="Arial" panose="020B0604020202020204" pitchFamily="34" charset="0"/>
                <a:cs typeface="Arial" panose="020B0604020202020204" pitchFamily="34" charset="0"/>
              </a:rPr>
            </a:br>
            <a:r>
              <a:rPr lang="uk-UA" sz="3200" b="1" dirty="0">
                <a:latin typeface="Arial" panose="020B0604020202020204" pitchFamily="34" charset="0"/>
                <a:cs typeface="Arial" panose="020B0604020202020204" pitchFamily="34" charset="0"/>
              </a:rPr>
              <a:t>для здобувачів ступеня фахової </a:t>
            </a:r>
            <a:r>
              <a:rPr lang="uk-UA" sz="3200" b="1" dirty="0" err="1">
                <a:latin typeface="Arial" panose="020B0604020202020204" pitchFamily="34" charset="0"/>
                <a:cs typeface="Arial" panose="020B0604020202020204" pitchFamily="34" charset="0"/>
              </a:rPr>
              <a:t>передвищої</a:t>
            </a:r>
            <a:r>
              <a:rPr lang="uk-UA" sz="3200" b="1" dirty="0">
                <a:latin typeface="Arial" panose="020B0604020202020204" pitchFamily="34" charset="0"/>
                <a:cs typeface="Arial" panose="020B0604020202020204" pitchFamily="34" charset="0"/>
              </a:rPr>
              <a:t> освіти </a:t>
            </a:r>
            <a:br>
              <a:rPr lang="uk-UA" sz="3200" b="1" dirty="0">
                <a:latin typeface="Arial" panose="020B0604020202020204" pitchFamily="34" charset="0"/>
                <a:cs typeface="Arial" panose="020B0604020202020204" pitchFamily="34" charset="0"/>
              </a:rPr>
            </a:br>
            <a:r>
              <a:rPr lang="uk-UA" sz="3200" b="1" dirty="0">
                <a:latin typeface="Arial" panose="020B0604020202020204" pitchFamily="34" charset="0"/>
                <a:cs typeface="Arial" panose="020B0604020202020204" pitchFamily="34" charset="0"/>
              </a:rPr>
              <a:t>зі спеціальності «Фармація, промислова фармація», </a:t>
            </a:r>
            <a:br>
              <a:rPr lang="uk-UA" sz="3200" b="1" dirty="0">
                <a:latin typeface="Arial" panose="020B0604020202020204" pitchFamily="34" charset="0"/>
                <a:cs typeface="Arial" panose="020B0604020202020204" pitchFamily="34" charset="0"/>
              </a:rPr>
            </a:br>
            <a:r>
              <a:rPr lang="uk-UA" sz="3200" b="1" dirty="0">
                <a:latin typeface="Arial" panose="020B0604020202020204" pitchFamily="34" charset="0"/>
                <a:cs typeface="Arial" panose="020B0604020202020204" pitchFamily="34" charset="0"/>
              </a:rPr>
              <a:t>ОПС – «фаховий молодший бакалавр» :</a:t>
            </a:r>
            <a:endParaRPr lang="uk-UA" sz="3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3C462B0-9946-80C1-2F14-770A0D310FE1}"/>
              </a:ext>
            </a:extLst>
          </p:cNvPr>
          <p:cNvSpPr txBox="1"/>
          <p:nvPr/>
        </p:nvSpPr>
        <p:spPr>
          <a:xfrm>
            <a:off x="304007" y="2472003"/>
            <a:ext cx="11525319" cy="3847207"/>
          </a:xfrm>
          <a:prstGeom prst="rect">
            <a:avLst/>
          </a:prstGeom>
          <a:solidFill>
            <a:schemeClr val="bg1"/>
          </a:solidFill>
        </p:spPr>
        <p:txBody>
          <a:bodyPr wrap="square">
            <a:spAutoFit/>
          </a:bodyPr>
          <a:lstStyle/>
          <a:p>
            <a:pPr marL="285750" lvl="0" indent="-285750">
              <a:spcBef>
                <a:spcPts val="600"/>
              </a:spcBef>
              <a:spcAft>
                <a:spcPts val="600"/>
              </a:spcAft>
              <a:buFont typeface="Arial" panose="020B0604020202020204" pitchFamily="34" charset="0"/>
              <a:buChar char="•"/>
            </a:pPr>
            <a:r>
              <a:rPr lang="uk-UA" sz="2800" dirty="0">
                <a:latin typeface="Arial" panose="020B0604020202020204" pitchFamily="34" charset="0"/>
                <a:cs typeface="Arial" panose="020B0604020202020204" pitchFamily="34" charset="0"/>
              </a:rPr>
              <a:t>призначити відповідальну особу за підготовку до проведення ЄДКІ для здобувачів ступеня фахової </a:t>
            </a:r>
            <a:r>
              <a:rPr lang="uk-UA" sz="2800" dirty="0" err="1">
                <a:latin typeface="Arial" panose="020B0604020202020204" pitchFamily="34" charset="0"/>
                <a:cs typeface="Arial" panose="020B0604020202020204" pitchFamily="34" charset="0"/>
              </a:rPr>
              <a:t>передвищої</a:t>
            </a:r>
            <a:r>
              <a:rPr lang="uk-UA" sz="2800" dirty="0">
                <a:latin typeface="Arial" panose="020B0604020202020204" pitchFamily="34" charset="0"/>
                <a:cs typeface="Arial" panose="020B0604020202020204" pitchFamily="34" charset="0"/>
              </a:rPr>
              <a:t> освіти зі спеціальності «Фармація, промислова фармація», ОПС – «фаховий молодший бакалавр» на 2 та 3 курсах;</a:t>
            </a:r>
          </a:p>
          <a:p>
            <a:pPr marL="285750" lvl="0" indent="-285750">
              <a:spcBef>
                <a:spcPts val="600"/>
              </a:spcBef>
              <a:spcAft>
                <a:spcPts val="600"/>
              </a:spcAft>
              <a:buFont typeface="Arial" panose="020B0604020202020204" pitchFamily="34" charset="0"/>
              <a:buChar char="•"/>
            </a:pPr>
            <a:r>
              <a:rPr lang="uk-UA" sz="2800" dirty="0">
                <a:latin typeface="Arial" panose="020B0604020202020204" pitchFamily="34" charset="0"/>
                <a:cs typeface="Arial" panose="020B0604020202020204" pitchFamily="34" charset="0"/>
              </a:rPr>
              <a:t>розробити графік проведення тестувань в онлайн-режимі та комплексний тестовий контроль;</a:t>
            </a:r>
          </a:p>
          <a:p>
            <a:pPr marL="285750" lvl="0" indent="-285750">
              <a:spcBef>
                <a:spcPts val="600"/>
              </a:spcBef>
              <a:spcAft>
                <a:spcPts val="600"/>
              </a:spcAft>
              <a:buFont typeface="Arial" panose="020B0604020202020204" pitchFamily="34" charset="0"/>
              <a:buChar char="•"/>
            </a:pPr>
            <a:r>
              <a:rPr lang="uk-UA" sz="2800" dirty="0">
                <a:latin typeface="Arial" panose="020B0604020202020204" pitchFamily="34" charset="0"/>
                <a:cs typeface="Arial" panose="020B0604020202020204" pitchFamily="34" charset="0"/>
              </a:rPr>
              <a:t>провести моніторинг та аналіз активності студентів на сервері дистанційного навчання.</a:t>
            </a:r>
          </a:p>
        </p:txBody>
      </p:sp>
    </p:spTree>
    <p:extLst>
      <p:ext uri="{BB962C8B-B14F-4D97-AF65-F5344CB8AC3E}">
        <p14:creationId xmlns:p14="http://schemas.microsoft.com/office/powerpoint/2010/main" val="267420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F7615511-D525-DE92-E2F1-765FFE5A4A93}"/>
              </a:ext>
            </a:extLst>
          </p:cNvPr>
          <p:cNvPicPr>
            <a:picLocks noGrp="1" noChangeAspect="1"/>
          </p:cNvPicPr>
          <p:nvPr>
            <p:ph type="pic" sz="quarter" idx="10"/>
          </p:nvPr>
        </p:nvPicPr>
        <p:blipFill>
          <a:blip r:embed="rId3"/>
          <a:srcRect l="17170" r="17170"/>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33054"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05380" y="196332"/>
            <a:ext cx="8188115"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Рівень практичної підготовки студентів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фахового коледжу спеціальності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«Фармація, промислова фармація», </a:t>
            </a:r>
            <a:r>
              <a:rPr lang="uk-UA" sz="2800" b="1" dirty="0">
                <a:solidFill>
                  <a:schemeClr val="accent5">
                    <a:lumMod val="75000"/>
                  </a:schemeClr>
                </a:solidFill>
                <a:latin typeface="Arial" panose="020B0604020202020204" pitchFamily="34" charset="0"/>
                <a:cs typeface="Arial" panose="020B0604020202020204" pitchFamily="34" charset="0"/>
              </a:rPr>
              <a:t>молодший бакалавр</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39</a:t>
            </a:fld>
            <a:endParaRPr lang="uk-UA" sz="1200">
              <a:solidFill>
                <a:schemeClr val="bg1"/>
              </a:solidFill>
            </a:endParaRPr>
          </a:p>
        </p:txBody>
      </p:sp>
      <p:graphicFrame>
        <p:nvGraphicFramePr>
          <p:cNvPr id="3" name="Таблица 3">
            <a:extLst>
              <a:ext uri="{FF2B5EF4-FFF2-40B4-BE49-F238E27FC236}">
                <a16:creationId xmlns:a16="http://schemas.microsoft.com/office/drawing/2014/main" id="{DD30442B-CE88-FCFF-5B7D-18D6DFD4F81F}"/>
              </a:ext>
            </a:extLst>
          </p:cNvPr>
          <p:cNvGraphicFramePr>
            <a:graphicFrameLocks noGrp="1"/>
          </p:cNvGraphicFramePr>
          <p:nvPr>
            <p:extLst>
              <p:ext uri="{D42A27DB-BD31-4B8C-83A1-F6EECF244321}">
                <p14:modId xmlns:p14="http://schemas.microsoft.com/office/powerpoint/2010/main" val="2264143153"/>
              </p:ext>
            </p:extLst>
          </p:nvPr>
        </p:nvGraphicFramePr>
        <p:xfrm>
          <a:off x="405381" y="2410006"/>
          <a:ext cx="7176038" cy="3659418"/>
        </p:xfrm>
        <a:graphic>
          <a:graphicData uri="http://schemas.openxmlformats.org/drawingml/2006/table">
            <a:tbl>
              <a:tblPr firstRow="1" bandRow="1">
                <a:tableStyleId>{93296810-A885-4BE3-A3E7-6D5BEEA58F35}</a:tableStyleId>
              </a:tblPr>
              <a:tblGrid>
                <a:gridCol w="4594882">
                  <a:extLst>
                    <a:ext uri="{9D8B030D-6E8A-4147-A177-3AD203B41FA5}">
                      <a16:colId xmlns:a16="http://schemas.microsoft.com/office/drawing/2014/main" val="20000"/>
                    </a:ext>
                  </a:extLst>
                </a:gridCol>
                <a:gridCol w="2581156">
                  <a:extLst>
                    <a:ext uri="{9D8B030D-6E8A-4147-A177-3AD203B41FA5}">
                      <a16:colId xmlns:a16="http://schemas.microsoft.com/office/drawing/2014/main" val="20003"/>
                    </a:ext>
                  </a:extLst>
                </a:gridCol>
              </a:tblGrid>
              <a:tr h="656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Дисципліна</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Середній бал</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555772">
                <a:tc>
                  <a:txBody>
                    <a:bodyPr/>
                    <a:lstStyle/>
                    <a:p>
                      <a:pPr indent="21590" algn="l">
                        <a:lnSpc>
                          <a:spcPct val="115000"/>
                        </a:lnSpc>
                        <a:spcAft>
                          <a:spcPts val="0"/>
                        </a:spcAft>
                      </a:pPr>
                      <a:r>
                        <a:rPr lang="en-US" sz="2400" b="1" dirty="0" err="1">
                          <a:latin typeface="Arial" panose="020B0604020202020204" pitchFamily="34" charset="0"/>
                          <a:cs typeface="Arial" panose="020B0604020202020204" pitchFamily="34" charset="0"/>
                        </a:rPr>
                        <a:t>Технологія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ліків</a:t>
                      </a:r>
                      <a:endParaRPr lang="ru-RU" sz="2400" b="1" dirty="0">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indent="21590" algn="ctr">
                        <a:lnSpc>
                          <a:spcPct val="115000"/>
                        </a:lnSpc>
                        <a:spcAft>
                          <a:spcPts val="0"/>
                        </a:spcAft>
                      </a:pPr>
                      <a:r>
                        <a:rPr lang="uk-UA" sz="2400" b="1" dirty="0">
                          <a:latin typeface="Arial" panose="020B0604020202020204" pitchFamily="34" charset="0"/>
                          <a:cs typeface="Arial" panose="020B0604020202020204" pitchFamily="34" charset="0"/>
                        </a:rPr>
                        <a:t>3,84</a:t>
                      </a:r>
                      <a:endParaRPr lang="ru-RU" sz="2400" b="1" dirty="0">
                        <a:latin typeface="Arial" panose="020B0604020202020204" pitchFamily="34" charset="0"/>
                        <a:ea typeface="Times New Roman"/>
                        <a:cs typeface="Arial" panose="020B0604020202020204" pitchFamily="34" charset="0"/>
                      </a:endParaRPr>
                    </a:p>
                  </a:txBody>
                  <a:tcPr marL="68580" marR="68580" marT="9525" marB="0" anchor="ctr"/>
                </a:tc>
                <a:extLst>
                  <a:ext uri="{0D108BD9-81ED-4DB2-BD59-A6C34878D82A}">
                    <a16:rowId xmlns:a16="http://schemas.microsoft.com/office/drawing/2014/main" val="10001"/>
                  </a:ext>
                </a:extLst>
              </a:tr>
              <a:tr h="484980">
                <a:tc>
                  <a:txBody>
                    <a:bodyPr/>
                    <a:lstStyle/>
                    <a:p>
                      <a:pPr indent="21590" algn="l">
                        <a:lnSpc>
                          <a:spcPct val="115000"/>
                        </a:lnSpc>
                        <a:spcAft>
                          <a:spcPts val="0"/>
                        </a:spcAft>
                      </a:pPr>
                      <a:r>
                        <a:rPr lang="en-US" sz="2400" b="1" dirty="0" err="1">
                          <a:solidFill>
                            <a:schemeClr val="tx1"/>
                          </a:solidFill>
                          <a:latin typeface="Arial" panose="020B0604020202020204" pitchFamily="34" charset="0"/>
                          <a:cs typeface="Arial" panose="020B0604020202020204" pitchFamily="34" charset="0"/>
                        </a:rPr>
                        <a:t>Фармакогнозія</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dirty="0">
                          <a:solidFill>
                            <a:schemeClr val="tx1"/>
                          </a:solidFill>
                          <a:latin typeface="Arial" panose="020B0604020202020204" pitchFamily="34" charset="0"/>
                          <a:cs typeface="Arial" panose="020B0604020202020204" pitchFamily="34" charset="0"/>
                        </a:rPr>
                        <a:t>3,57</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extLst>
                  <a:ext uri="{0D108BD9-81ED-4DB2-BD59-A6C34878D82A}">
                    <a16:rowId xmlns:a16="http://schemas.microsoft.com/office/drawing/2014/main" val="10004"/>
                  </a:ext>
                </a:extLst>
              </a:tr>
              <a:tr h="606225">
                <a:tc>
                  <a:txBody>
                    <a:bodyPr/>
                    <a:lstStyle/>
                    <a:p>
                      <a:pPr indent="21590" algn="l">
                        <a:lnSpc>
                          <a:spcPct val="115000"/>
                        </a:lnSpc>
                        <a:spcAft>
                          <a:spcPts val="0"/>
                        </a:spcAft>
                      </a:pPr>
                      <a:r>
                        <a:rPr lang="en-US" sz="2400" b="1" dirty="0" err="1">
                          <a:latin typeface="Arial" panose="020B0604020202020204" pitchFamily="34" charset="0"/>
                          <a:cs typeface="Arial" panose="020B0604020202020204" pitchFamily="34" charset="0"/>
                        </a:rPr>
                        <a:t>Організація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та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економіка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фармації</a:t>
                      </a:r>
                      <a:endParaRPr lang="ru-RU" sz="2400" b="1" dirty="0">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dirty="0">
                          <a:latin typeface="Arial" panose="020B0604020202020204" pitchFamily="34" charset="0"/>
                          <a:cs typeface="Arial" panose="020B0604020202020204" pitchFamily="34" charset="0"/>
                        </a:rPr>
                        <a:t>3,8</a:t>
                      </a:r>
                      <a:endParaRPr lang="ru-RU" sz="2400" b="1" dirty="0">
                        <a:latin typeface="Arial" panose="020B0604020202020204" pitchFamily="34" charset="0"/>
                        <a:ea typeface="Times New Roman"/>
                        <a:cs typeface="Arial" panose="020B0604020202020204" pitchFamily="34" charset="0"/>
                      </a:endParaRPr>
                    </a:p>
                  </a:txBody>
                  <a:tcPr marL="68580" marR="68580" marT="9525" marB="0" anchor="ctr"/>
                </a:tc>
                <a:extLst>
                  <a:ext uri="{0D108BD9-81ED-4DB2-BD59-A6C34878D82A}">
                    <a16:rowId xmlns:a16="http://schemas.microsoft.com/office/drawing/2014/main" val="10005"/>
                  </a:ext>
                </a:extLst>
              </a:tr>
              <a:tr h="545603">
                <a:tc>
                  <a:txBody>
                    <a:bodyPr/>
                    <a:lstStyle/>
                    <a:p>
                      <a:pPr indent="21590" algn="l">
                        <a:lnSpc>
                          <a:spcPct val="115000"/>
                        </a:lnSpc>
                        <a:spcAft>
                          <a:spcPts val="0"/>
                        </a:spcAft>
                      </a:pPr>
                      <a:r>
                        <a:rPr lang="en-US" sz="2400" b="1" dirty="0" err="1">
                          <a:solidFill>
                            <a:schemeClr val="tx1"/>
                          </a:solidFill>
                          <a:latin typeface="Arial" panose="020B0604020202020204" pitchFamily="34" charset="0"/>
                          <a:cs typeface="Arial" panose="020B0604020202020204" pitchFamily="34" charset="0"/>
                        </a:rPr>
                        <a:t>Фармацевтична</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хімія</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dirty="0">
                          <a:solidFill>
                            <a:schemeClr val="tx1"/>
                          </a:solidFill>
                          <a:latin typeface="Arial" panose="020B0604020202020204" pitchFamily="34" charset="0"/>
                          <a:cs typeface="Arial" panose="020B0604020202020204" pitchFamily="34" charset="0"/>
                        </a:rPr>
                        <a:t>3,59</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extLst>
                  <a:ext uri="{0D108BD9-81ED-4DB2-BD59-A6C34878D82A}">
                    <a16:rowId xmlns:a16="http://schemas.microsoft.com/office/drawing/2014/main" val="10002"/>
                  </a:ext>
                </a:extLst>
              </a:tr>
              <a:tr h="601426">
                <a:tc>
                  <a:txBody>
                    <a:bodyPr/>
                    <a:lstStyle/>
                    <a:p>
                      <a:pPr indent="21590" algn="l">
                        <a:lnSpc>
                          <a:spcPct val="115000"/>
                        </a:lnSpc>
                        <a:spcAft>
                          <a:spcPts val="0"/>
                        </a:spcAft>
                      </a:pPr>
                      <a:r>
                        <a:rPr lang="en-US" sz="2400" b="1" dirty="0" err="1">
                          <a:solidFill>
                            <a:schemeClr val="tx1"/>
                          </a:solidFill>
                          <a:latin typeface="Arial" panose="020B0604020202020204" pitchFamily="34" charset="0"/>
                          <a:cs typeface="Arial" panose="020B0604020202020204" pitchFamily="34" charset="0"/>
                        </a:rPr>
                        <a:t>Фармакологія</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dirty="0">
                          <a:solidFill>
                            <a:schemeClr val="tx1"/>
                          </a:solidFill>
                          <a:latin typeface="Arial" panose="020B0604020202020204" pitchFamily="34" charset="0"/>
                          <a:cs typeface="Arial" panose="020B0604020202020204" pitchFamily="34" charset="0"/>
                        </a:rPr>
                        <a:t>3,7</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840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зображення 8" descr="Відкрита книга">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Прямокутник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11252"/>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nvGrpSpPr>
          <p:cNvPr id="7" name="Група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Полілінія: фігура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30" name="Полілінія: фігура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8" name="Полілінія: фігура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6" name="Полілінія: фігура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4" name="Полілінія: Фігура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538868" y="305987"/>
            <a:ext cx="10264218" cy="1635767"/>
          </a:xfrm>
        </p:spPr>
        <p:txBody>
          <a:bodyPr rtlCol="0"/>
          <a:lstStyle/>
          <a:p>
            <a:pPr algn="ctr" rtl="0"/>
            <a:r>
              <a:rPr lang="uk-UA" b="1" dirty="0">
                <a:latin typeface="Arial" panose="020B0604020202020204" pitchFamily="34" charset="0"/>
                <a:cs typeface="Arial" panose="020B0604020202020204" pitchFamily="34" charset="0"/>
              </a:rPr>
              <a:t>Наказ МОЗ України від 19.09.2019 №419</a:t>
            </a:r>
            <a:br>
              <a:rPr lang="uk-UA" b="1" dirty="0">
                <a:latin typeface="Arial" panose="020B0604020202020204" pitchFamily="34" charset="0"/>
                <a:cs typeface="Arial" panose="020B0604020202020204" pitchFamily="34" charset="0"/>
              </a:rPr>
            </a:br>
            <a:r>
              <a:rPr lang="uk-UA" b="1" dirty="0">
                <a:latin typeface="Arial" panose="020B0604020202020204" pitchFamily="34" charset="0"/>
                <a:cs typeface="Arial" panose="020B0604020202020204" pitchFamily="34" charset="0"/>
              </a:rPr>
              <a:t>“Про затвердження Порядку, умов та строків розроблення </a:t>
            </a:r>
            <a:br>
              <a:rPr lang="uk-UA" b="1" dirty="0">
                <a:latin typeface="Arial" panose="020B0604020202020204" pitchFamily="34" charset="0"/>
                <a:cs typeface="Arial" panose="020B0604020202020204" pitchFamily="34" charset="0"/>
              </a:rPr>
            </a:br>
            <a:r>
              <a:rPr lang="uk-UA" b="1" dirty="0">
                <a:latin typeface="Arial" panose="020B0604020202020204" pitchFamily="34" charset="0"/>
                <a:cs typeface="Arial" panose="020B0604020202020204" pitchFamily="34" charset="0"/>
              </a:rPr>
              <a:t>і проведення єдиного державного кваліфікаційного іспиту та критеріїв оцінювання результатів”</a:t>
            </a:r>
            <a:br>
              <a:rPr lang="uk-UA" b="1" dirty="0">
                <a:latin typeface="Arial" panose="020B0604020202020204" pitchFamily="34" charset="0"/>
                <a:cs typeface="Arial" panose="020B0604020202020204" pitchFamily="34" charset="0"/>
              </a:rPr>
            </a:br>
            <a:endParaRPr lang="uk-UA" b="1" dirty="0">
              <a:latin typeface="Arial" panose="020B0604020202020204" pitchFamily="34" charset="0"/>
              <a:cs typeface="Arial" panose="020B0604020202020204" pitchFamily="34" charset="0"/>
            </a:endParaRPr>
          </a:p>
        </p:txBody>
      </p:sp>
      <p:grpSp>
        <p:nvGrpSpPr>
          <p:cNvPr id="5" name="Група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Прямокутник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19" name="Місце для номера слайда 5" descr="Номер слайда">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a:t>
            </a:fld>
            <a:endParaRPr lang="uk-UA" sz="1200">
              <a:solidFill>
                <a:schemeClr val="bg1"/>
              </a:solidFill>
            </a:endParaRPr>
          </a:p>
        </p:txBody>
      </p:sp>
      <p:sp>
        <p:nvSpPr>
          <p:cNvPr id="21" name="Объект 2">
            <a:extLst>
              <a:ext uri="{FF2B5EF4-FFF2-40B4-BE49-F238E27FC236}">
                <a16:creationId xmlns:a16="http://schemas.microsoft.com/office/drawing/2014/main" id="{20584DC5-1291-9069-1F1A-E604E201B05F}"/>
              </a:ext>
            </a:extLst>
          </p:cNvPr>
          <p:cNvSpPr txBox="1">
            <a:spLocks/>
          </p:cNvSpPr>
          <p:nvPr/>
        </p:nvSpPr>
        <p:spPr>
          <a:xfrm>
            <a:off x="304800" y="2247741"/>
            <a:ext cx="9936480" cy="3838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2" panose="05020102010507070707" pitchFamily="18" charset="2"/>
              <a:buNone/>
              <a:defRPr/>
            </a:pPr>
            <a:r>
              <a:rPr lang="uk-UA" sz="3000" b="1" cap="all" dirty="0">
                <a:solidFill>
                  <a:schemeClr val="bg1"/>
                </a:solidFill>
                <a:latin typeface="Arial" panose="020B0604020202020204" pitchFamily="34" charset="0"/>
                <a:cs typeface="Arial" panose="020B0604020202020204" pitchFamily="34" charset="0"/>
              </a:rPr>
              <a:t>ЄДИНИЙ ДЕРЖАВНИЙ КВАЛІФІКАЦІЙНИЙ ІСПИТ:</a:t>
            </a:r>
            <a:endParaRPr lang="uk-UA" sz="3000" dirty="0">
              <a:solidFill>
                <a:schemeClr val="bg1"/>
              </a:solidFill>
              <a:latin typeface="Arial" panose="020B0604020202020204" pitchFamily="34" charset="0"/>
              <a:cs typeface="Arial" panose="020B0604020202020204" pitchFamily="34" charset="0"/>
            </a:endParaRPr>
          </a:p>
          <a:p>
            <a:pPr>
              <a:lnSpc>
                <a:spcPct val="110000"/>
              </a:lnSpc>
              <a:spcBef>
                <a:spcPts val="0"/>
              </a:spcBef>
              <a:defRPr/>
            </a:pPr>
            <a:r>
              <a:rPr lang="uk-UA" sz="3000" dirty="0">
                <a:solidFill>
                  <a:schemeClr val="bg1"/>
                </a:solidFill>
                <a:latin typeface="Arial" panose="020B0604020202020204" pitchFamily="34" charset="0"/>
                <a:cs typeface="Arial" panose="020B0604020202020204" pitchFamily="34" charset="0"/>
              </a:rPr>
              <a:t>інтегрований тестовий іспит «КРОК»;</a:t>
            </a:r>
          </a:p>
          <a:p>
            <a:pPr>
              <a:lnSpc>
                <a:spcPct val="110000"/>
              </a:lnSpc>
              <a:spcBef>
                <a:spcPts val="0"/>
              </a:spcBef>
              <a:defRPr/>
            </a:pPr>
            <a:r>
              <a:rPr lang="uk-UA" sz="3000" dirty="0">
                <a:solidFill>
                  <a:schemeClr val="bg1"/>
                </a:solidFill>
                <a:latin typeface="Arial" panose="020B0604020202020204" pitchFamily="34" charset="0"/>
                <a:cs typeface="Arial" panose="020B0604020202020204" pitchFamily="34" charset="0"/>
              </a:rPr>
              <a:t>іспит з англійської мови професійного спрямування</a:t>
            </a:r>
          </a:p>
          <a:p>
            <a:pPr>
              <a:lnSpc>
                <a:spcPct val="110000"/>
              </a:lnSpc>
              <a:spcBef>
                <a:spcPts val="0"/>
              </a:spcBef>
              <a:defRPr/>
            </a:pPr>
            <a:r>
              <a:rPr lang="uk-UA" sz="3000" dirty="0" err="1">
                <a:solidFill>
                  <a:schemeClr val="bg1"/>
                </a:solidFill>
                <a:latin typeface="Arial" panose="020B0604020202020204" pitchFamily="34" charset="0"/>
                <a:cs typeface="Arial" panose="020B0604020202020204" pitchFamily="34" charset="0"/>
              </a:rPr>
              <a:t>об’єктивізований</a:t>
            </a:r>
            <a:r>
              <a:rPr lang="uk-UA" sz="3000" dirty="0">
                <a:solidFill>
                  <a:schemeClr val="bg1"/>
                </a:solidFill>
                <a:latin typeface="Arial" panose="020B0604020202020204" pitchFamily="34" charset="0"/>
                <a:cs typeface="Arial" panose="020B0604020202020204" pitchFamily="34" charset="0"/>
              </a:rPr>
              <a:t> структурований практичний (клінічний) іспит (ОСП(К)І), є одним із способів проведення контролю набуття випускником ЗВО клінічної компетентності;</a:t>
            </a:r>
          </a:p>
        </p:txBody>
      </p:sp>
    </p:spTree>
    <p:extLst>
      <p:ext uri="{BB962C8B-B14F-4D97-AF65-F5344CB8AC3E}">
        <p14:creationId xmlns:p14="http://schemas.microsoft.com/office/powerpoint/2010/main" val="3191014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F7615511-D525-DE92-E2F1-765FFE5A4A93}"/>
              </a:ext>
            </a:extLst>
          </p:cNvPr>
          <p:cNvPicPr>
            <a:picLocks noGrp="1" noChangeAspect="1"/>
          </p:cNvPicPr>
          <p:nvPr>
            <p:ph type="pic" sz="quarter" idx="10"/>
          </p:nvPr>
        </p:nvPicPr>
        <p:blipFill>
          <a:blip r:embed="rId3"/>
          <a:srcRect l="17170" r="17170"/>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33054"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05380" y="196332"/>
            <a:ext cx="8188115"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Рівень практичної підготовки студентів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фахового коледжу спеціальності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«Фармація, промислова фармація», </a:t>
            </a:r>
            <a:r>
              <a:rPr lang="uk-UA" sz="2800" b="1" dirty="0">
                <a:solidFill>
                  <a:schemeClr val="accent5">
                    <a:lumMod val="75000"/>
                  </a:schemeClr>
                </a:solidFill>
                <a:latin typeface="Arial" panose="020B0604020202020204" pitchFamily="34" charset="0"/>
                <a:cs typeface="Arial" panose="020B0604020202020204" pitchFamily="34" charset="0"/>
              </a:rPr>
              <a:t>молодший бакалавр</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40</a:t>
            </a:fld>
            <a:endParaRPr lang="uk-UA" sz="1200">
              <a:solidFill>
                <a:schemeClr val="bg1"/>
              </a:solidFill>
            </a:endParaRPr>
          </a:p>
        </p:txBody>
      </p:sp>
      <p:graphicFrame>
        <p:nvGraphicFramePr>
          <p:cNvPr id="3" name="Таблица 3">
            <a:extLst>
              <a:ext uri="{FF2B5EF4-FFF2-40B4-BE49-F238E27FC236}">
                <a16:creationId xmlns:a16="http://schemas.microsoft.com/office/drawing/2014/main" id="{DD30442B-CE88-FCFF-5B7D-18D6DFD4F81F}"/>
              </a:ext>
            </a:extLst>
          </p:cNvPr>
          <p:cNvGraphicFramePr>
            <a:graphicFrameLocks noGrp="1"/>
          </p:cNvGraphicFramePr>
          <p:nvPr>
            <p:extLst>
              <p:ext uri="{D42A27DB-BD31-4B8C-83A1-F6EECF244321}">
                <p14:modId xmlns:p14="http://schemas.microsoft.com/office/powerpoint/2010/main" val="1795327279"/>
              </p:ext>
            </p:extLst>
          </p:nvPr>
        </p:nvGraphicFramePr>
        <p:xfrm>
          <a:off x="405381" y="2410006"/>
          <a:ext cx="7176038" cy="3659418"/>
        </p:xfrm>
        <a:graphic>
          <a:graphicData uri="http://schemas.openxmlformats.org/drawingml/2006/table">
            <a:tbl>
              <a:tblPr firstRow="1" bandRow="1">
                <a:tableStyleId>{93296810-A885-4BE3-A3E7-6D5BEEA58F35}</a:tableStyleId>
              </a:tblPr>
              <a:tblGrid>
                <a:gridCol w="4594882">
                  <a:extLst>
                    <a:ext uri="{9D8B030D-6E8A-4147-A177-3AD203B41FA5}">
                      <a16:colId xmlns:a16="http://schemas.microsoft.com/office/drawing/2014/main" val="20000"/>
                    </a:ext>
                  </a:extLst>
                </a:gridCol>
                <a:gridCol w="2581156">
                  <a:extLst>
                    <a:ext uri="{9D8B030D-6E8A-4147-A177-3AD203B41FA5}">
                      <a16:colId xmlns:a16="http://schemas.microsoft.com/office/drawing/2014/main" val="20003"/>
                    </a:ext>
                  </a:extLst>
                </a:gridCol>
              </a:tblGrid>
              <a:tr h="656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Дисципліна</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Середній бал</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555772">
                <a:tc>
                  <a:txBody>
                    <a:bodyPr/>
                    <a:lstStyle/>
                    <a:p>
                      <a:pPr indent="21590" algn="l">
                        <a:lnSpc>
                          <a:spcPct val="115000"/>
                        </a:lnSpc>
                        <a:spcAft>
                          <a:spcPts val="0"/>
                        </a:spcAft>
                      </a:pPr>
                      <a:r>
                        <a:rPr lang="en-US" sz="2400" b="1" dirty="0" err="1">
                          <a:latin typeface="Arial" panose="020B0604020202020204" pitchFamily="34" charset="0"/>
                          <a:cs typeface="Arial" panose="020B0604020202020204" pitchFamily="34" charset="0"/>
                        </a:rPr>
                        <a:t>Технологія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ліків</a:t>
                      </a:r>
                      <a:endParaRPr lang="ru-RU" sz="2400" b="1" dirty="0">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indent="21590" algn="ctr">
                        <a:lnSpc>
                          <a:spcPct val="115000"/>
                        </a:lnSpc>
                        <a:spcAft>
                          <a:spcPts val="0"/>
                        </a:spcAft>
                      </a:pPr>
                      <a:r>
                        <a:rPr lang="uk-UA" sz="2400" b="1" kern="1200" dirty="0">
                          <a:solidFill>
                            <a:schemeClr val="dk1"/>
                          </a:solidFill>
                          <a:latin typeface="Arial" panose="020B0604020202020204" pitchFamily="34" charset="0"/>
                          <a:ea typeface="+mn-ea"/>
                          <a:cs typeface="Arial" panose="020B0604020202020204" pitchFamily="34" charset="0"/>
                        </a:rPr>
                        <a:t>3,85</a:t>
                      </a:r>
                      <a:endParaRPr lang="ru-RU" sz="2400" b="1" kern="1200" dirty="0">
                        <a:solidFill>
                          <a:schemeClr val="dk1"/>
                        </a:solidFill>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10001"/>
                  </a:ext>
                </a:extLst>
              </a:tr>
              <a:tr h="484980">
                <a:tc>
                  <a:txBody>
                    <a:bodyPr/>
                    <a:lstStyle/>
                    <a:p>
                      <a:pPr indent="21590" algn="l">
                        <a:lnSpc>
                          <a:spcPct val="115000"/>
                        </a:lnSpc>
                        <a:spcAft>
                          <a:spcPts val="0"/>
                        </a:spcAft>
                      </a:pPr>
                      <a:r>
                        <a:rPr lang="en-US" sz="2400" b="1" dirty="0" err="1">
                          <a:solidFill>
                            <a:schemeClr val="tx1"/>
                          </a:solidFill>
                          <a:latin typeface="Arial" panose="020B0604020202020204" pitchFamily="34" charset="0"/>
                          <a:cs typeface="Arial" panose="020B0604020202020204" pitchFamily="34" charset="0"/>
                        </a:rPr>
                        <a:t>Фармакогнозія</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kern="1200" dirty="0">
                          <a:solidFill>
                            <a:schemeClr val="dk1"/>
                          </a:solidFill>
                          <a:latin typeface="Arial" panose="020B0604020202020204" pitchFamily="34" charset="0"/>
                          <a:ea typeface="+mn-ea"/>
                          <a:cs typeface="Arial" panose="020B0604020202020204" pitchFamily="34" charset="0"/>
                        </a:rPr>
                        <a:t>3,6</a:t>
                      </a:r>
                      <a:endParaRPr lang="ru-RU" sz="2400" b="1" kern="1200" dirty="0">
                        <a:solidFill>
                          <a:schemeClr val="dk1"/>
                        </a:solidFill>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10004"/>
                  </a:ext>
                </a:extLst>
              </a:tr>
              <a:tr h="606225">
                <a:tc>
                  <a:txBody>
                    <a:bodyPr/>
                    <a:lstStyle/>
                    <a:p>
                      <a:pPr indent="21590" algn="l">
                        <a:lnSpc>
                          <a:spcPct val="115000"/>
                        </a:lnSpc>
                        <a:spcAft>
                          <a:spcPts val="0"/>
                        </a:spcAft>
                      </a:pPr>
                      <a:r>
                        <a:rPr lang="en-US" sz="2400" b="1" dirty="0" err="1">
                          <a:latin typeface="Arial" panose="020B0604020202020204" pitchFamily="34" charset="0"/>
                          <a:cs typeface="Arial" panose="020B0604020202020204" pitchFamily="34" charset="0"/>
                        </a:rPr>
                        <a:t>Організація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та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економіка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фармації</a:t>
                      </a:r>
                      <a:endParaRPr lang="ru-RU" sz="2400" b="1" dirty="0">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kern="1200" dirty="0">
                          <a:solidFill>
                            <a:schemeClr val="dk1"/>
                          </a:solidFill>
                          <a:latin typeface="Arial" panose="020B0604020202020204" pitchFamily="34" charset="0"/>
                          <a:ea typeface="+mn-ea"/>
                          <a:cs typeface="Arial" panose="020B0604020202020204" pitchFamily="34" charset="0"/>
                        </a:rPr>
                        <a:t>3,8</a:t>
                      </a:r>
                      <a:endParaRPr lang="ru-RU" sz="2400" b="1" kern="1200" dirty="0">
                        <a:solidFill>
                          <a:schemeClr val="dk1"/>
                        </a:solidFill>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10005"/>
                  </a:ext>
                </a:extLst>
              </a:tr>
              <a:tr h="545603">
                <a:tc>
                  <a:txBody>
                    <a:bodyPr/>
                    <a:lstStyle/>
                    <a:p>
                      <a:pPr indent="21590" algn="l">
                        <a:lnSpc>
                          <a:spcPct val="115000"/>
                        </a:lnSpc>
                        <a:spcAft>
                          <a:spcPts val="0"/>
                        </a:spcAft>
                      </a:pPr>
                      <a:r>
                        <a:rPr lang="en-US" sz="2400" b="1" dirty="0" err="1">
                          <a:solidFill>
                            <a:schemeClr val="tx1"/>
                          </a:solidFill>
                          <a:latin typeface="Arial" panose="020B0604020202020204" pitchFamily="34" charset="0"/>
                          <a:cs typeface="Arial" panose="020B0604020202020204" pitchFamily="34" charset="0"/>
                        </a:rPr>
                        <a:t>Фармацевтична</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хімія</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kern="1200" dirty="0">
                          <a:solidFill>
                            <a:schemeClr val="dk1"/>
                          </a:solidFill>
                          <a:latin typeface="Arial" panose="020B0604020202020204" pitchFamily="34" charset="0"/>
                          <a:ea typeface="+mn-ea"/>
                          <a:cs typeface="Arial" panose="020B0604020202020204" pitchFamily="34" charset="0"/>
                        </a:rPr>
                        <a:t>3,68</a:t>
                      </a:r>
                      <a:endParaRPr lang="ru-RU" sz="2400" b="1" kern="1200" dirty="0">
                        <a:solidFill>
                          <a:schemeClr val="dk1"/>
                        </a:solidFill>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10002"/>
                  </a:ext>
                </a:extLst>
              </a:tr>
              <a:tr h="601426">
                <a:tc>
                  <a:txBody>
                    <a:bodyPr/>
                    <a:lstStyle/>
                    <a:p>
                      <a:pPr indent="21590" algn="l">
                        <a:lnSpc>
                          <a:spcPct val="115000"/>
                        </a:lnSpc>
                        <a:spcAft>
                          <a:spcPts val="0"/>
                        </a:spcAft>
                      </a:pPr>
                      <a:r>
                        <a:rPr lang="en-US" sz="2400" b="1" dirty="0" err="1">
                          <a:solidFill>
                            <a:schemeClr val="tx1"/>
                          </a:solidFill>
                          <a:latin typeface="Arial" panose="020B0604020202020204" pitchFamily="34" charset="0"/>
                          <a:cs typeface="Arial" panose="020B0604020202020204" pitchFamily="34" charset="0"/>
                        </a:rPr>
                        <a:t>Фармакологія</a:t>
                      </a:r>
                      <a:endParaRPr lang="ru-RU" sz="2400" b="1" dirty="0">
                        <a:solidFill>
                          <a:schemeClr val="tx1"/>
                        </a:solidFill>
                        <a:latin typeface="Arial" panose="020B0604020202020204" pitchFamily="34" charset="0"/>
                        <a:ea typeface="Times New Roman"/>
                        <a:cs typeface="Arial" panose="020B0604020202020204" pitchFamily="34" charset="0"/>
                      </a:endParaRPr>
                    </a:p>
                  </a:txBody>
                  <a:tcPr marL="68580" marR="68580" marT="9525" marB="0" anchor="ctr"/>
                </a:tc>
                <a:tc>
                  <a:txBody>
                    <a:bodyPr/>
                    <a:lstStyle/>
                    <a:p>
                      <a:pPr algn="ctr">
                        <a:lnSpc>
                          <a:spcPct val="115000"/>
                        </a:lnSpc>
                        <a:spcAft>
                          <a:spcPts val="0"/>
                        </a:spcAft>
                      </a:pPr>
                      <a:r>
                        <a:rPr lang="uk-UA" sz="2400" b="1" kern="1200" dirty="0">
                          <a:solidFill>
                            <a:schemeClr val="dk1"/>
                          </a:solidFill>
                          <a:latin typeface="Arial" panose="020B0604020202020204" pitchFamily="34" charset="0"/>
                          <a:ea typeface="+mn-ea"/>
                          <a:cs typeface="Arial" panose="020B0604020202020204" pitchFamily="34" charset="0"/>
                        </a:rPr>
                        <a:t>3,8</a:t>
                      </a:r>
                      <a:endParaRPr lang="ru-RU" sz="2400" b="1" kern="1200" dirty="0">
                        <a:solidFill>
                          <a:schemeClr val="dk1"/>
                        </a:solidFill>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010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Місце для зображення 17">
            <a:extLst>
              <a:ext uri="{FF2B5EF4-FFF2-40B4-BE49-F238E27FC236}">
                <a16:creationId xmlns:a16="http://schemas.microsoft.com/office/drawing/2014/main" id="{F2F6E782-2A0B-31AC-3A8D-47C20D4C93BD}"/>
              </a:ext>
            </a:extLst>
          </p:cNvPr>
          <p:cNvPicPr>
            <a:picLocks noGrp="1" noChangeAspect="1"/>
          </p:cNvPicPr>
          <p:nvPr>
            <p:ph type="pic" sz="quarter" idx="10"/>
          </p:nvPr>
        </p:nvPicPr>
        <p:blipFill>
          <a:blip r:embed="rId3"/>
          <a:srcRect l="12175" r="12175"/>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33054" y="0"/>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405380" y="196332"/>
            <a:ext cx="8188115" cy="1718604"/>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Рівень практичної підготовки студентів </a:t>
            </a:r>
            <a:br>
              <a:rPr lang="en-US"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фахового коледжу спеціальності </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«Стоматологія», </a:t>
            </a:r>
            <a:br>
              <a:rPr lang="uk-UA" sz="2800" b="1" dirty="0">
                <a:solidFill>
                  <a:srgbClr val="002060"/>
                </a:solidFill>
                <a:latin typeface="Arial" panose="020B0604020202020204" pitchFamily="34" charset="0"/>
                <a:cs typeface="Arial" panose="020B0604020202020204" pitchFamily="34" charset="0"/>
              </a:rPr>
            </a:br>
            <a:r>
              <a:rPr lang="uk-UA" sz="2800" b="1" dirty="0">
                <a:solidFill>
                  <a:schemeClr val="accent5">
                    <a:lumMod val="75000"/>
                  </a:schemeClr>
                </a:solidFill>
                <a:latin typeface="Arial" panose="020B0604020202020204" pitchFamily="34" charset="0"/>
                <a:cs typeface="Arial" panose="020B0604020202020204" pitchFamily="34" charset="0"/>
              </a:rPr>
              <a:t>молодший бакалавр</a:t>
            </a: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41</a:t>
            </a:fld>
            <a:endParaRPr lang="uk-UA" sz="1200">
              <a:solidFill>
                <a:schemeClr val="bg1"/>
              </a:solidFill>
            </a:endParaRPr>
          </a:p>
        </p:txBody>
      </p:sp>
      <p:graphicFrame>
        <p:nvGraphicFramePr>
          <p:cNvPr id="3" name="Таблица 3">
            <a:extLst>
              <a:ext uri="{FF2B5EF4-FFF2-40B4-BE49-F238E27FC236}">
                <a16:creationId xmlns:a16="http://schemas.microsoft.com/office/drawing/2014/main" id="{DD30442B-CE88-FCFF-5B7D-18D6DFD4F81F}"/>
              </a:ext>
            </a:extLst>
          </p:cNvPr>
          <p:cNvGraphicFramePr>
            <a:graphicFrameLocks noGrp="1"/>
          </p:cNvGraphicFramePr>
          <p:nvPr>
            <p:extLst>
              <p:ext uri="{D42A27DB-BD31-4B8C-83A1-F6EECF244321}">
                <p14:modId xmlns:p14="http://schemas.microsoft.com/office/powerpoint/2010/main" val="1118691860"/>
              </p:ext>
            </p:extLst>
          </p:nvPr>
        </p:nvGraphicFramePr>
        <p:xfrm>
          <a:off x="405380" y="2184217"/>
          <a:ext cx="7164462" cy="3945753"/>
        </p:xfrm>
        <a:graphic>
          <a:graphicData uri="http://schemas.openxmlformats.org/drawingml/2006/table">
            <a:tbl>
              <a:tblPr firstRow="1" bandRow="1">
                <a:tableStyleId>{93296810-A885-4BE3-A3E7-6D5BEEA58F35}</a:tableStyleId>
              </a:tblPr>
              <a:tblGrid>
                <a:gridCol w="4587470">
                  <a:extLst>
                    <a:ext uri="{9D8B030D-6E8A-4147-A177-3AD203B41FA5}">
                      <a16:colId xmlns:a16="http://schemas.microsoft.com/office/drawing/2014/main" val="20000"/>
                    </a:ext>
                  </a:extLst>
                </a:gridCol>
                <a:gridCol w="2576992">
                  <a:extLst>
                    <a:ext uri="{9D8B030D-6E8A-4147-A177-3AD203B41FA5}">
                      <a16:colId xmlns:a16="http://schemas.microsoft.com/office/drawing/2014/main" val="20003"/>
                    </a:ext>
                  </a:extLst>
                </a:gridCol>
              </a:tblGrid>
              <a:tr h="90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Дисципліна</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u="none" strike="noStrike" cap="none" normalizeH="0" baseline="0" dirty="0">
                          <a:ln>
                            <a:noFill/>
                          </a:ln>
                          <a:solidFill>
                            <a:srgbClr val="FFFFFF"/>
                          </a:solidFill>
                          <a:effectLst/>
                          <a:latin typeface="Arial" panose="020B0604020202020204" pitchFamily="34" charset="0"/>
                          <a:cs typeface="Arial" panose="020B0604020202020204" pitchFamily="34" charset="0"/>
                        </a:rPr>
                        <a:t>Середній бал</a:t>
                      </a:r>
                      <a:endParaRPr kumimoji="0" lang="ru-RU"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1012331">
                <a:tc>
                  <a:txBody>
                    <a:bodyPr/>
                    <a:lstStyle/>
                    <a:p>
                      <a:pPr>
                        <a:spcAft>
                          <a:spcPts val="0"/>
                        </a:spcAft>
                      </a:pPr>
                      <a:r>
                        <a:rPr lang="uk-UA" sz="2400" b="1" kern="1200" dirty="0">
                          <a:solidFill>
                            <a:schemeClr val="tx1"/>
                          </a:solidFill>
                          <a:latin typeface="Arial" panose="020B0604020202020204" pitchFamily="34" charset="0"/>
                          <a:ea typeface="+mn-ea"/>
                          <a:cs typeface="Arial" panose="020B0604020202020204" pitchFamily="34" charset="0"/>
                        </a:rPr>
                        <a:t>Техніка виготовлення незнімних протезів</a:t>
                      </a:r>
                      <a:endParaRPr lang="ru-RU" sz="2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spcAft>
                          <a:spcPts val="0"/>
                        </a:spcAft>
                      </a:pPr>
                      <a:r>
                        <a:rPr lang="uk-UA" sz="2400" b="1" kern="1200" dirty="0">
                          <a:solidFill>
                            <a:schemeClr val="tx1"/>
                          </a:solidFill>
                          <a:latin typeface="Arial" panose="020B0604020202020204" pitchFamily="34" charset="0"/>
                          <a:ea typeface="+mn-ea"/>
                          <a:cs typeface="Arial" panose="020B0604020202020204" pitchFamily="34" charset="0"/>
                        </a:rPr>
                        <a:t>4,01</a:t>
                      </a:r>
                      <a:endParaRPr lang="ru-RU" sz="2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012331">
                <a:tc>
                  <a:txBody>
                    <a:bodyPr/>
                    <a:lstStyle/>
                    <a:p>
                      <a:pPr>
                        <a:spcAft>
                          <a:spcPts val="0"/>
                        </a:spcAft>
                      </a:pPr>
                      <a:r>
                        <a:rPr lang="uk-UA" sz="2400" b="1" kern="1200" dirty="0">
                          <a:solidFill>
                            <a:schemeClr val="tx1"/>
                          </a:solidFill>
                          <a:latin typeface="Arial" panose="020B0604020202020204" pitchFamily="34" charset="0"/>
                          <a:ea typeface="+mn-ea"/>
                          <a:cs typeface="Arial" panose="020B0604020202020204" pitchFamily="34" charset="0"/>
                        </a:rPr>
                        <a:t>Техніка виготовлення знімних протезів</a:t>
                      </a:r>
                      <a:endParaRPr lang="ru-RU" sz="2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spcAft>
                          <a:spcPts val="0"/>
                        </a:spcAft>
                      </a:pPr>
                      <a:r>
                        <a:rPr lang="uk-UA" sz="2400" b="1" kern="1200" dirty="0">
                          <a:solidFill>
                            <a:schemeClr val="tx1"/>
                          </a:solidFill>
                          <a:latin typeface="Arial" panose="020B0604020202020204" pitchFamily="34" charset="0"/>
                          <a:ea typeface="+mn-ea"/>
                          <a:cs typeface="Arial" panose="020B0604020202020204" pitchFamily="34" charset="0"/>
                        </a:rPr>
                        <a:t>4,28</a:t>
                      </a:r>
                      <a:endParaRPr lang="ru-RU" sz="2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1012331">
                <a:tc>
                  <a:txBody>
                    <a:bodyPr/>
                    <a:lstStyle/>
                    <a:p>
                      <a:pPr>
                        <a:spcAft>
                          <a:spcPts val="0"/>
                        </a:spcAft>
                      </a:pPr>
                      <a:r>
                        <a:rPr lang="uk-UA" sz="2400" b="1" kern="1200" dirty="0">
                          <a:solidFill>
                            <a:schemeClr val="tx1"/>
                          </a:solidFill>
                          <a:latin typeface="Arial" panose="020B0604020202020204" pitchFamily="34" charset="0"/>
                          <a:ea typeface="+mn-ea"/>
                          <a:cs typeface="Arial" panose="020B0604020202020204" pitchFamily="34" charset="0"/>
                        </a:rPr>
                        <a:t>Техніка виготовлення </a:t>
                      </a:r>
                      <a:r>
                        <a:rPr lang="uk-UA" sz="2400" b="1" kern="1200" dirty="0" err="1">
                          <a:solidFill>
                            <a:schemeClr val="tx1"/>
                          </a:solidFill>
                          <a:latin typeface="Arial" panose="020B0604020202020204" pitchFamily="34" charset="0"/>
                          <a:ea typeface="+mn-ea"/>
                          <a:cs typeface="Arial" panose="020B0604020202020204" pitchFamily="34" charset="0"/>
                        </a:rPr>
                        <a:t>бюгельних</a:t>
                      </a:r>
                      <a:r>
                        <a:rPr lang="uk-UA" sz="2400" b="1" kern="1200" dirty="0">
                          <a:solidFill>
                            <a:schemeClr val="tx1"/>
                          </a:solidFill>
                          <a:latin typeface="Arial" panose="020B0604020202020204" pitchFamily="34" charset="0"/>
                          <a:ea typeface="+mn-ea"/>
                          <a:cs typeface="Arial" panose="020B0604020202020204" pitchFamily="34" charset="0"/>
                        </a:rPr>
                        <a:t> протезів</a:t>
                      </a:r>
                      <a:endParaRPr lang="ru-RU" sz="2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spcAft>
                          <a:spcPts val="0"/>
                        </a:spcAft>
                      </a:pPr>
                      <a:r>
                        <a:rPr lang="uk-UA" sz="2400" b="1" kern="1200" dirty="0">
                          <a:solidFill>
                            <a:schemeClr val="tx1"/>
                          </a:solidFill>
                          <a:latin typeface="Arial" panose="020B0604020202020204" pitchFamily="34" charset="0"/>
                          <a:ea typeface="+mn-ea"/>
                          <a:cs typeface="Arial" panose="020B0604020202020204" pitchFamily="34" charset="0"/>
                        </a:rPr>
                        <a:t>3,93</a:t>
                      </a:r>
                      <a:endParaRPr lang="ru-RU" sz="2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0949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61949" y="0"/>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293500" y="91930"/>
            <a:ext cx="8361031" cy="802469"/>
          </a:xfrm>
        </p:spPr>
        <p:txBody>
          <a:bodyPr rtlCol="0"/>
          <a:lstStyle/>
          <a:p>
            <a:pPr algn="ctr">
              <a:lnSpc>
                <a:spcPct val="110000"/>
              </a:lnSpc>
              <a:spcBef>
                <a:spcPts val="0"/>
              </a:spcBef>
              <a:spcAft>
                <a:spcPts val="0"/>
              </a:spcAft>
              <a:buNone/>
            </a:pPr>
            <a:r>
              <a:rPr lang="uk-UA" sz="3200" b="1" dirty="0">
                <a:solidFill>
                  <a:srgbClr val="002060"/>
                </a:solidFill>
                <a:latin typeface="Arial" panose="020B0604020202020204" pitchFamily="34" charset="0"/>
                <a:cs typeface="Arial" panose="020B0604020202020204" pitchFamily="34" charset="0"/>
              </a:rPr>
              <a:t>«</a:t>
            </a:r>
            <a:r>
              <a:rPr lang="uk-UA" sz="3200" b="1" dirty="0" err="1">
                <a:solidFill>
                  <a:srgbClr val="002060"/>
                </a:solidFill>
                <a:latin typeface="Arial" panose="020B0604020202020204" pitchFamily="34" charset="0"/>
                <a:cs typeface="Arial" panose="020B0604020202020204" pitchFamily="34" charset="0"/>
              </a:rPr>
              <a:t>Медсестринство</a:t>
            </a:r>
            <a:r>
              <a:rPr lang="uk-UA" sz="3200" b="1" dirty="0">
                <a:solidFill>
                  <a:srgbClr val="002060"/>
                </a:solidFill>
                <a:latin typeface="Arial" panose="020B0604020202020204" pitchFamily="34" charset="0"/>
                <a:cs typeface="Arial" panose="020B0604020202020204" pitchFamily="34" charset="0"/>
              </a:rPr>
              <a:t>»</a:t>
            </a:r>
            <a:endParaRPr lang="ru-RU" sz="32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42</a:t>
            </a:fld>
            <a:endParaRPr lang="uk-UA" sz="1200">
              <a:solidFill>
                <a:schemeClr val="bg1"/>
              </a:solidFill>
            </a:endParaRPr>
          </a:p>
        </p:txBody>
      </p:sp>
      <p:sp>
        <p:nvSpPr>
          <p:cNvPr id="3" name="TextBox 2">
            <a:extLst>
              <a:ext uri="{FF2B5EF4-FFF2-40B4-BE49-F238E27FC236}">
                <a16:creationId xmlns:a16="http://schemas.microsoft.com/office/drawing/2014/main" id="{E01EE03E-55D4-56C4-1D97-78CD75711DE4}"/>
              </a:ext>
            </a:extLst>
          </p:cNvPr>
          <p:cNvSpPr txBox="1"/>
          <p:nvPr/>
        </p:nvSpPr>
        <p:spPr>
          <a:xfrm>
            <a:off x="164070" y="771458"/>
            <a:ext cx="9854301" cy="5813130"/>
          </a:xfrm>
          <a:prstGeom prst="rect">
            <a:avLst/>
          </a:prstGeom>
          <a:noFill/>
        </p:spPr>
        <p:txBody>
          <a:bodyPr wrap="square">
            <a:spAutoFit/>
          </a:bodyPr>
          <a:lstStyle/>
          <a:p>
            <a:pPr marL="0" indent="0">
              <a:lnSpc>
                <a:spcPct val="120000"/>
              </a:lnSpc>
              <a:spcBef>
                <a:spcPts val="0"/>
              </a:spcBef>
              <a:spcAft>
                <a:spcPts val="0"/>
              </a:spcAft>
              <a:buNone/>
            </a:pPr>
            <a:r>
              <a:rPr lang="uk-UA" sz="2400" b="1" dirty="0">
                <a:latin typeface="Arial" panose="020B0604020202020204" pitchFamily="34" charset="0"/>
                <a:cs typeface="Arial" panose="020B0604020202020204" pitchFamily="34" charset="0"/>
              </a:rPr>
              <a:t>Недоліки у засвоєнні практичних навичок та вмінь:</a:t>
            </a:r>
          </a:p>
          <a:p>
            <a:pPr marL="0" indent="0">
              <a:lnSpc>
                <a:spcPct val="120000"/>
              </a:lnSpc>
              <a:spcBef>
                <a:spcPts val="0"/>
              </a:spcBef>
              <a:spcAft>
                <a:spcPts val="0"/>
              </a:spcAft>
              <a:buNone/>
            </a:pPr>
            <a:r>
              <a:rPr lang="uk-UA" sz="2400" b="1" u="sng" dirty="0" err="1">
                <a:latin typeface="Arial" panose="020B0604020202020204" pitchFamily="34" charset="0"/>
                <a:cs typeface="Arial" panose="020B0604020202020204" pitchFamily="34" charset="0"/>
              </a:rPr>
              <a:t>медсестринство</a:t>
            </a:r>
            <a:r>
              <a:rPr lang="uk-UA" sz="2400" b="1" u="sng" dirty="0">
                <a:latin typeface="Arial" panose="020B0604020202020204" pitchFamily="34" charset="0"/>
                <a:cs typeface="Arial" panose="020B0604020202020204" pitchFamily="34" charset="0"/>
              </a:rPr>
              <a:t> у внутрішній медицині</a:t>
            </a:r>
            <a:r>
              <a:rPr lang="uk-UA" sz="2400" dirty="0">
                <a:latin typeface="Arial" panose="020B0604020202020204" pitchFamily="34" charset="0"/>
                <a:cs typeface="Arial" panose="020B0604020202020204" pitchFamily="34" charset="0"/>
              </a:rPr>
              <a:t> – недостатньою мірою засвоїли алгоритм надання невідкладної допомоги хворому при </a:t>
            </a:r>
            <a:r>
              <a:rPr lang="uk-UA" sz="2400" dirty="0" err="1">
                <a:latin typeface="Arial" panose="020B0604020202020204" pitchFamily="34" charset="0"/>
                <a:cs typeface="Arial" panose="020B0604020202020204" pitchFamily="34" charset="0"/>
              </a:rPr>
              <a:t>гіпоглікемічному</a:t>
            </a:r>
            <a:r>
              <a:rPr lang="uk-UA" sz="2400" dirty="0">
                <a:latin typeface="Arial" panose="020B0604020202020204" pitchFamily="34" charset="0"/>
                <a:cs typeface="Arial" panose="020B0604020202020204" pitchFamily="34" charset="0"/>
              </a:rPr>
              <a:t> стані, </a:t>
            </a:r>
            <a:r>
              <a:rPr lang="uk-UA" sz="2400" dirty="0" err="1">
                <a:latin typeface="Arial" panose="020B0604020202020204" pitchFamily="34" charset="0"/>
                <a:cs typeface="Arial" panose="020B0604020202020204" pitchFamily="34" charset="0"/>
              </a:rPr>
              <a:t>гіпоглікемічній</a:t>
            </a:r>
            <a:r>
              <a:rPr lang="uk-UA" sz="2400" dirty="0">
                <a:latin typeface="Arial" panose="020B0604020202020204" pitchFamily="34" charset="0"/>
                <a:cs typeface="Arial" panose="020B0604020202020204" pitchFamily="34" charset="0"/>
              </a:rPr>
              <a:t> і </a:t>
            </a:r>
            <a:r>
              <a:rPr lang="uk-UA" sz="2400" dirty="0" err="1">
                <a:latin typeface="Arial" panose="020B0604020202020204" pitchFamily="34" charset="0"/>
                <a:cs typeface="Arial" panose="020B0604020202020204" pitchFamily="34" charset="0"/>
              </a:rPr>
              <a:t>гіперглікемічній</a:t>
            </a:r>
            <a:r>
              <a:rPr lang="uk-UA" sz="2400" dirty="0">
                <a:latin typeface="Arial" panose="020B0604020202020204" pitchFamily="34" charset="0"/>
                <a:cs typeface="Arial" panose="020B0604020202020204" pitchFamily="34" charset="0"/>
              </a:rPr>
              <a:t> комах, розрахунок дози антибіотика та забору сечі.</a:t>
            </a:r>
          </a:p>
          <a:p>
            <a:pPr marL="0" indent="0">
              <a:lnSpc>
                <a:spcPct val="120000"/>
              </a:lnSpc>
              <a:spcBef>
                <a:spcPts val="0"/>
              </a:spcBef>
              <a:spcAft>
                <a:spcPts val="0"/>
              </a:spcAft>
              <a:buNone/>
            </a:pPr>
            <a:r>
              <a:rPr lang="uk-UA" sz="2400" b="1" u="sng" dirty="0" err="1">
                <a:latin typeface="Arial" panose="020B0604020202020204" pitchFamily="34" charset="0"/>
                <a:cs typeface="Arial" panose="020B0604020202020204" pitchFamily="34" charset="0"/>
              </a:rPr>
              <a:t>медсестринство</a:t>
            </a:r>
            <a:r>
              <a:rPr lang="uk-UA" sz="2400" b="1" u="sng" dirty="0">
                <a:latin typeface="Arial" panose="020B0604020202020204" pitchFamily="34" charset="0"/>
                <a:cs typeface="Arial" panose="020B0604020202020204" pitchFamily="34" charset="0"/>
              </a:rPr>
              <a:t> у хірургії</a:t>
            </a:r>
            <a:r>
              <a:rPr lang="uk-UA" sz="2400" dirty="0">
                <a:latin typeface="Arial" panose="020B0604020202020204" pitchFamily="34" charset="0"/>
                <a:cs typeface="Arial" panose="020B0604020202020204" pitchFamily="34" charset="0"/>
              </a:rPr>
              <a:t> – недостатньо оволоділи практичними навичками з десмургії, введенні протиправцевої сироватки, надання невідкладної допомоги при травматичному та опіковому шоках;</a:t>
            </a:r>
          </a:p>
          <a:p>
            <a:pPr marL="0" indent="0">
              <a:lnSpc>
                <a:spcPct val="120000"/>
              </a:lnSpc>
              <a:spcBef>
                <a:spcPts val="0"/>
              </a:spcBef>
              <a:spcAft>
                <a:spcPts val="0"/>
              </a:spcAft>
              <a:buNone/>
            </a:pPr>
            <a:r>
              <a:rPr lang="uk-UA" sz="2400" b="1" u="sng" dirty="0" err="1">
                <a:latin typeface="Arial" panose="020B0604020202020204" pitchFamily="34" charset="0"/>
                <a:cs typeface="Arial" panose="020B0604020202020204" pitchFamily="34" charset="0"/>
              </a:rPr>
              <a:t>медсестринство</a:t>
            </a:r>
            <a:r>
              <a:rPr lang="uk-UA" sz="2400" b="1" u="sng" dirty="0">
                <a:latin typeface="Arial" panose="020B0604020202020204" pitchFamily="34" charset="0"/>
                <a:cs typeface="Arial" panose="020B0604020202020204" pitchFamily="34" charset="0"/>
              </a:rPr>
              <a:t> у педіатрії</a:t>
            </a:r>
            <a:r>
              <a:rPr lang="uk-UA" sz="2400" dirty="0">
                <a:latin typeface="Arial" panose="020B0604020202020204" pitchFamily="34" charset="0"/>
                <a:cs typeface="Arial" panose="020B0604020202020204" pitchFamily="34" charset="0"/>
              </a:rPr>
              <a:t> – частина випускників недостатньо засвоїли </a:t>
            </a:r>
            <a:r>
              <a:rPr lang="uk-UA" sz="2400" dirty="0" err="1">
                <a:latin typeface="Arial" panose="020B0604020202020204" pitchFamily="34" charset="0"/>
                <a:cs typeface="Arial" panose="020B0604020202020204" pitchFamily="34" charset="0"/>
              </a:rPr>
              <a:t>технікупроведення</a:t>
            </a:r>
            <a:r>
              <a:rPr lang="uk-UA" sz="2400" dirty="0">
                <a:latin typeface="Arial" panose="020B0604020202020204" pitchFamily="34" charset="0"/>
                <a:cs typeface="Arial" panose="020B0604020202020204" pitchFamily="34" charset="0"/>
              </a:rPr>
              <a:t> щеплень згідно календаря, техніку постановки газовивідної трубки та складання меню дітям </a:t>
            </a:r>
            <a:br>
              <a:rPr lang="uk-UA" sz="2400"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до 1 року.</a:t>
            </a:r>
          </a:p>
        </p:txBody>
      </p:sp>
    </p:spTree>
    <p:extLst>
      <p:ext uri="{BB962C8B-B14F-4D97-AF65-F5344CB8AC3E}">
        <p14:creationId xmlns:p14="http://schemas.microsoft.com/office/powerpoint/2010/main" val="744421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61949" y="0"/>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293500" y="91930"/>
            <a:ext cx="8361031" cy="802469"/>
          </a:xfrm>
        </p:spPr>
        <p:txBody>
          <a:bodyPr rtlCol="0"/>
          <a:lstStyle/>
          <a:p>
            <a:pPr algn="ctr">
              <a:lnSpc>
                <a:spcPct val="110000"/>
              </a:lnSpc>
              <a:spcBef>
                <a:spcPts val="0"/>
              </a:spcBef>
              <a:spcAft>
                <a:spcPts val="0"/>
              </a:spcAft>
              <a:buNone/>
            </a:pPr>
            <a:r>
              <a:rPr lang="uk-UA" sz="3200" b="1" dirty="0">
                <a:solidFill>
                  <a:srgbClr val="002060"/>
                </a:solidFill>
                <a:latin typeface="Arial" panose="020B0604020202020204" pitchFamily="34" charset="0"/>
                <a:cs typeface="Arial" panose="020B0604020202020204" pitchFamily="34" charset="0"/>
              </a:rPr>
              <a:t>«Фармація, промислова фармація»</a:t>
            </a:r>
            <a:endParaRPr lang="ru-RU" sz="32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43</a:t>
            </a:fld>
            <a:endParaRPr lang="uk-UA" sz="1200">
              <a:solidFill>
                <a:schemeClr val="bg1"/>
              </a:solidFill>
            </a:endParaRPr>
          </a:p>
        </p:txBody>
      </p:sp>
      <p:sp>
        <p:nvSpPr>
          <p:cNvPr id="3" name="TextBox 2">
            <a:extLst>
              <a:ext uri="{FF2B5EF4-FFF2-40B4-BE49-F238E27FC236}">
                <a16:creationId xmlns:a16="http://schemas.microsoft.com/office/drawing/2014/main" id="{E01EE03E-55D4-56C4-1D97-78CD75711DE4}"/>
              </a:ext>
            </a:extLst>
          </p:cNvPr>
          <p:cNvSpPr txBox="1"/>
          <p:nvPr/>
        </p:nvSpPr>
        <p:spPr>
          <a:xfrm>
            <a:off x="164070" y="891399"/>
            <a:ext cx="9854301" cy="5381153"/>
          </a:xfrm>
          <a:prstGeom prst="rect">
            <a:avLst/>
          </a:prstGeom>
          <a:noFill/>
        </p:spPr>
        <p:txBody>
          <a:bodyPr wrap="square">
            <a:spAutoFit/>
          </a:bodyPr>
          <a:lstStyle/>
          <a:p>
            <a:pPr indent="452438">
              <a:lnSpc>
                <a:spcPct val="120000"/>
              </a:lnSpc>
              <a:spcBef>
                <a:spcPts val="0"/>
              </a:spcBef>
              <a:spcAft>
                <a:spcPts val="0"/>
              </a:spcAft>
              <a:buNone/>
            </a:pPr>
            <a:r>
              <a:rPr lang="uk-UA" sz="2400" b="1" dirty="0">
                <a:latin typeface="Arial" panose="020B0604020202020204" pitchFamily="34" charset="0"/>
                <a:cs typeface="Arial" panose="020B0604020202020204" pitchFamily="34" charset="0"/>
              </a:rPr>
              <a:t>З фармакології :</a:t>
            </a:r>
          </a:p>
          <a:p>
            <a:pPr indent="452438" algn="just">
              <a:lnSpc>
                <a:spcPct val="120000"/>
              </a:lnSpc>
              <a:spcBef>
                <a:spcPts val="0"/>
              </a:spcBef>
              <a:spcAft>
                <a:spcPts val="0"/>
              </a:spcAft>
              <a:buNone/>
            </a:pPr>
            <a:r>
              <a:rPr lang="uk-UA" sz="2400" dirty="0">
                <a:latin typeface="Arial" panose="020B0604020202020204" pitchFamily="34" charset="0"/>
                <a:cs typeface="Arial" panose="020B0604020202020204" pitchFamily="34" charset="0"/>
              </a:rPr>
              <a:t>Під час проведення практичних занять з фармакології забезпечити відпрацювання студентами практичних навичок: </a:t>
            </a:r>
            <a:endParaRPr lang="ru-RU" sz="2400" dirty="0">
              <a:latin typeface="Arial" panose="020B0604020202020204" pitchFamily="34" charset="0"/>
              <a:cs typeface="Arial" panose="020B0604020202020204" pitchFamily="34" charset="0"/>
            </a:endParaRPr>
          </a:p>
          <a:p>
            <a:pPr marL="342900" lvl="0" indent="-342900">
              <a:lnSpc>
                <a:spcPct val="120000"/>
              </a:lnSpc>
              <a:spcBef>
                <a:spcPts val="0"/>
              </a:spcBef>
              <a:spcAft>
                <a:spcPts val="0"/>
              </a:spcAft>
              <a:buFont typeface="Arial" panose="020B0604020202020204" pitchFamily="34" charset="0"/>
              <a:buChar char="•"/>
            </a:pPr>
            <a:r>
              <a:rPr lang="uk-UA" sz="2400" dirty="0">
                <a:latin typeface="Arial" panose="020B0604020202020204" pitchFamily="34" charset="0"/>
                <a:cs typeface="Arial" panose="020B0604020202020204" pitchFamily="34" charset="0"/>
              </a:rPr>
              <a:t>визначення фармакологічної належності препаратів; </a:t>
            </a:r>
            <a:endParaRPr lang="ru-RU" sz="2400" dirty="0">
              <a:latin typeface="Arial" panose="020B0604020202020204" pitchFamily="34" charset="0"/>
              <a:cs typeface="Arial" panose="020B0604020202020204" pitchFamily="34" charset="0"/>
            </a:endParaRPr>
          </a:p>
          <a:p>
            <a:pPr marL="342900" lvl="0" indent="-342900">
              <a:lnSpc>
                <a:spcPct val="120000"/>
              </a:lnSpc>
              <a:spcBef>
                <a:spcPts val="0"/>
              </a:spcBef>
              <a:spcAft>
                <a:spcPts val="0"/>
              </a:spcAft>
              <a:buFont typeface="Arial" panose="020B0604020202020204" pitchFamily="34" charset="0"/>
              <a:buChar char="•"/>
            </a:pPr>
            <a:r>
              <a:rPr lang="uk-UA" sz="2400" dirty="0">
                <a:latin typeface="Arial" panose="020B0604020202020204" pitchFamily="34" charset="0"/>
                <a:cs typeface="Arial" panose="020B0604020202020204" pitchFamily="34" charset="0"/>
              </a:rPr>
              <a:t>вибір та обґрунтування препаратів заміни при відсутності  лікарських препаратів;</a:t>
            </a:r>
            <a:endParaRPr lang="ru-RU" sz="2400" dirty="0">
              <a:latin typeface="Arial" panose="020B0604020202020204" pitchFamily="34" charset="0"/>
              <a:cs typeface="Arial" panose="020B0604020202020204" pitchFamily="34" charset="0"/>
            </a:endParaRPr>
          </a:p>
          <a:p>
            <a:pPr marL="342900" lvl="0" indent="-342900">
              <a:lnSpc>
                <a:spcPct val="120000"/>
              </a:lnSpc>
              <a:spcBef>
                <a:spcPts val="0"/>
              </a:spcBef>
              <a:spcAft>
                <a:spcPts val="0"/>
              </a:spcAft>
              <a:buFont typeface="Arial" panose="020B0604020202020204" pitchFamily="34" charset="0"/>
              <a:buChar char="•"/>
            </a:pPr>
            <a:r>
              <a:rPr lang="uk-UA" sz="2400" dirty="0">
                <a:latin typeface="Arial" panose="020B0604020202020204" pitchFamily="34" charset="0"/>
                <a:cs typeface="Arial" panose="020B0604020202020204" pitchFamily="34" charset="0"/>
              </a:rPr>
              <a:t>вибір та </a:t>
            </a:r>
            <a:r>
              <a:rPr lang="uk-UA" sz="2400" dirty="0" err="1">
                <a:latin typeface="Arial" panose="020B0604020202020204" pitchFamily="34" charset="0"/>
                <a:cs typeface="Arial" panose="020B0604020202020204" pitchFamily="34" charset="0"/>
              </a:rPr>
              <a:t>обгрунтування</a:t>
            </a:r>
            <a:r>
              <a:rPr lang="uk-UA" sz="2400" dirty="0">
                <a:latin typeface="Arial" panose="020B0604020202020204" pitchFamily="34" charset="0"/>
                <a:cs typeface="Arial" panose="020B0604020202020204" pitchFamily="34" charset="0"/>
              </a:rPr>
              <a:t> найбільш доцільних препаратів для надання допомоги при головному болю та гарячці. </a:t>
            </a:r>
          </a:p>
          <a:p>
            <a:pPr lvl="0" indent="358775">
              <a:lnSpc>
                <a:spcPct val="120000"/>
              </a:lnSpc>
              <a:spcBef>
                <a:spcPts val="0"/>
              </a:spcBef>
              <a:spcAft>
                <a:spcPts val="0"/>
              </a:spcAft>
              <a:buNone/>
            </a:pPr>
            <a:r>
              <a:rPr lang="uk-UA" sz="2400" b="1" dirty="0">
                <a:latin typeface="Arial" panose="020B0604020202020204" pitchFamily="34" charset="0"/>
                <a:cs typeface="Arial" panose="020B0604020202020204" pitchFamily="34" charset="0"/>
              </a:rPr>
              <a:t>З фармацевтичної хімії:</a:t>
            </a:r>
          </a:p>
          <a:p>
            <a:pPr lvl="0" indent="358775">
              <a:lnSpc>
                <a:spcPct val="120000"/>
              </a:lnSpc>
              <a:spcBef>
                <a:spcPts val="0"/>
              </a:spcBef>
              <a:spcAft>
                <a:spcPts val="0"/>
              </a:spcAft>
            </a:pPr>
            <a:r>
              <a:rPr lang="uk-UA" sz="2400" dirty="0">
                <a:latin typeface="Arial" panose="020B0604020202020204" pitchFamily="34" charset="0"/>
                <a:cs typeface="Arial" panose="020B0604020202020204" pitchFamily="34" charset="0"/>
              </a:rPr>
              <a:t> Під час проведення практичних занять забезпечити відпрацювання студентами практичних навичок із застосуванням фізико-хімічних методів аналізу лікарських субстанцій. </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253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61949" y="0"/>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293500" y="91930"/>
            <a:ext cx="8361031" cy="802469"/>
          </a:xfrm>
        </p:spPr>
        <p:txBody>
          <a:bodyPr rtlCol="0"/>
          <a:lstStyle/>
          <a:p>
            <a:pPr algn="ctr">
              <a:lnSpc>
                <a:spcPct val="110000"/>
              </a:lnSpc>
              <a:spcBef>
                <a:spcPts val="0"/>
              </a:spcBef>
              <a:spcAft>
                <a:spcPts val="0"/>
              </a:spcAft>
              <a:buNone/>
            </a:pPr>
            <a:r>
              <a:rPr lang="uk-UA" sz="3200" b="1" dirty="0">
                <a:solidFill>
                  <a:srgbClr val="002060"/>
                </a:solidFill>
                <a:latin typeface="Arial" panose="020B0604020202020204" pitchFamily="34" charset="0"/>
                <a:cs typeface="Arial" panose="020B0604020202020204" pitchFamily="34" charset="0"/>
              </a:rPr>
              <a:t>«Фармація, промислова фармація»</a:t>
            </a:r>
            <a:endParaRPr lang="ru-RU" sz="32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44</a:t>
            </a:fld>
            <a:endParaRPr lang="uk-UA" sz="1200">
              <a:solidFill>
                <a:schemeClr val="bg1"/>
              </a:solidFill>
            </a:endParaRPr>
          </a:p>
        </p:txBody>
      </p:sp>
      <p:sp>
        <p:nvSpPr>
          <p:cNvPr id="3" name="TextBox 2">
            <a:extLst>
              <a:ext uri="{FF2B5EF4-FFF2-40B4-BE49-F238E27FC236}">
                <a16:creationId xmlns:a16="http://schemas.microsoft.com/office/drawing/2014/main" id="{E01EE03E-55D4-56C4-1D97-78CD75711DE4}"/>
              </a:ext>
            </a:extLst>
          </p:cNvPr>
          <p:cNvSpPr txBox="1"/>
          <p:nvPr/>
        </p:nvSpPr>
        <p:spPr>
          <a:xfrm>
            <a:off x="164070" y="891399"/>
            <a:ext cx="10125824" cy="5813130"/>
          </a:xfrm>
          <a:prstGeom prst="rect">
            <a:avLst/>
          </a:prstGeom>
          <a:noFill/>
        </p:spPr>
        <p:txBody>
          <a:bodyPr wrap="square">
            <a:spAutoFit/>
          </a:bodyPr>
          <a:lstStyle/>
          <a:p>
            <a:pPr indent="450850">
              <a:lnSpc>
                <a:spcPct val="120000"/>
              </a:lnSpc>
              <a:spcBef>
                <a:spcPts val="0"/>
              </a:spcBef>
              <a:spcAft>
                <a:spcPts val="0"/>
              </a:spcAft>
              <a:buNone/>
            </a:pPr>
            <a:r>
              <a:rPr lang="uk-UA" sz="2400" b="1" dirty="0">
                <a:latin typeface="Arial" panose="020B0604020202020204" pitchFamily="34" charset="0"/>
                <a:cs typeface="Arial" panose="020B0604020202020204" pitchFamily="34" charset="0"/>
              </a:rPr>
              <a:t>З фармакогнозії:</a:t>
            </a:r>
            <a:endParaRPr lang="ru-RU" sz="2400" b="1" dirty="0">
              <a:latin typeface="Arial" panose="020B0604020202020204" pitchFamily="34" charset="0"/>
              <a:cs typeface="Arial" panose="020B0604020202020204" pitchFamily="34" charset="0"/>
            </a:endParaRPr>
          </a:p>
          <a:p>
            <a:pPr lvl="0" indent="450850">
              <a:lnSpc>
                <a:spcPct val="120000"/>
              </a:lnSpc>
              <a:spcBef>
                <a:spcPts val="0"/>
              </a:spcBef>
              <a:spcAft>
                <a:spcPts val="0"/>
              </a:spcAft>
            </a:pPr>
            <a:r>
              <a:rPr lang="uk-UA" sz="2400" dirty="0">
                <a:latin typeface="Arial" panose="020B0604020202020204" pitchFamily="34" charset="0"/>
                <a:cs typeface="Arial" panose="020B0604020202020204" pitchFamily="34" charset="0"/>
              </a:rPr>
              <a:t>На практичних заняттях більше уваги приділяти хімічному складу ЛРС та його зв’язку із застосуванням ЛРС в медицині. </a:t>
            </a:r>
            <a:endParaRPr lang="ru-RU" sz="2400" dirty="0">
              <a:latin typeface="Arial" panose="020B0604020202020204" pitchFamily="34" charset="0"/>
              <a:cs typeface="Arial" panose="020B0604020202020204" pitchFamily="34" charset="0"/>
            </a:endParaRPr>
          </a:p>
          <a:p>
            <a:pPr lvl="0" indent="450850">
              <a:lnSpc>
                <a:spcPct val="120000"/>
              </a:lnSpc>
              <a:spcBef>
                <a:spcPts val="0"/>
              </a:spcBef>
              <a:spcAft>
                <a:spcPts val="0"/>
              </a:spcAft>
            </a:pPr>
            <a:r>
              <a:rPr lang="uk-UA" sz="2400" dirty="0">
                <a:latin typeface="Arial" panose="020B0604020202020204" pitchFamily="34" charset="0"/>
                <a:cs typeface="Arial" panose="020B0604020202020204" pitchFamily="34" charset="0"/>
              </a:rPr>
              <a:t>З метою покращання засвоєння практичних навиків постійно поновлювати запаси гербарних зразків та лікарської рослинної сировини.</a:t>
            </a:r>
            <a:endParaRPr lang="ru-RU" sz="2400" dirty="0">
              <a:latin typeface="Arial" panose="020B0604020202020204" pitchFamily="34" charset="0"/>
              <a:cs typeface="Arial" panose="020B0604020202020204" pitchFamily="34" charset="0"/>
            </a:endParaRPr>
          </a:p>
          <a:p>
            <a:pPr lvl="0" indent="450850">
              <a:lnSpc>
                <a:spcPct val="120000"/>
              </a:lnSpc>
              <a:spcBef>
                <a:spcPts val="0"/>
              </a:spcBef>
              <a:spcAft>
                <a:spcPts val="0"/>
              </a:spcAft>
            </a:pPr>
            <a:r>
              <a:rPr lang="uk-UA" sz="2400" dirty="0">
                <a:latin typeface="Arial" panose="020B0604020202020204" pitchFamily="34" charset="0"/>
                <a:cs typeface="Arial" panose="020B0604020202020204" pitchFamily="34" charset="0"/>
              </a:rPr>
              <a:t>Під час проведення практичних занять більше уваги приділяти ідентифікації ЛРС, що містить алкалоїди та серцеві глікозиди за основними морфологічними ознаками.</a:t>
            </a:r>
            <a:endParaRPr lang="ru-RU" sz="2400" dirty="0">
              <a:latin typeface="Arial" panose="020B0604020202020204" pitchFamily="34" charset="0"/>
              <a:cs typeface="Arial" panose="020B0604020202020204" pitchFamily="34" charset="0"/>
            </a:endParaRPr>
          </a:p>
          <a:p>
            <a:pPr lvl="0" indent="450850">
              <a:lnSpc>
                <a:spcPct val="120000"/>
              </a:lnSpc>
              <a:spcBef>
                <a:spcPts val="0"/>
              </a:spcBef>
              <a:spcAft>
                <a:spcPts val="0"/>
              </a:spcAft>
            </a:pPr>
            <a:r>
              <a:rPr lang="uk-UA" sz="2400" dirty="0">
                <a:latin typeface="Arial" panose="020B0604020202020204" pitchFamily="34" charset="0"/>
                <a:cs typeface="Arial" panose="020B0604020202020204" pitchFamily="34" charset="0"/>
              </a:rPr>
              <a:t>Для покращання засвоєння виконання практичних навичок </a:t>
            </a:r>
            <a:br>
              <a:rPr lang="uk-UA" sz="2400"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на кафедрі продовжити видавництво електронного посібника </a:t>
            </a:r>
            <a:br>
              <a:rPr lang="uk-UA" sz="2400"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з фото лікарських рослин у живій природі, що стане вагомим доробком і під час проведення практичних занять.</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154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3C603350-A1FD-C15E-FFBA-3616B06F1F9D}"/>
              </a:ext>
            </a:extLst>
          </p:cNvPr>
          <p:cNvPicPr>
            <a:picLocks noGrp="1" noChangeAspect="1"/>
          </p:cNvPicPr>
          <p:nvPr>
            <p:ph type="pic" sz="quarter" idx="10"/>
          </p:nvPr>
        </p:nvPicPr>
        <p:blipFill>
          <a:blip r:embed="rId3"/>
          <a:srcRect l="10949" r="10949"/>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61949" y="0"/>
            <a:ext cx="7791082"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1293500" y="91930"/>
            <a:ext cx="8361031" cy="802469"/>
          </a:xfrm>
        </p:spPr>
        <p:txBody>
          <a:bodyPr rtlCol="0"/>
          <a:lstStyle/>
          <a:p>
            <a:pPr algn="ctr">
              <a:lnSpc>
                <a:spcPct val="110000"/>
              </a:lnSpc>
              <a:spcBef>
                <a:spcPts val="0"/>
              </a:spcBef>
              <a:spcAft>
                <a:spcPts val="0"/>
              </a:spcAft>
              <a:buNone/>
            </a:pPr>
            <a:r>
              <a:rPr lang="uk-UA" sz="3200" b="1" dirty="0">
                <a:solidFill>
                  <a:srgbClr val="002060"/>
                </a:solidFill>
                <a:latin typeface="Arial" panose="020B0604020202020204" pitchFamily="34" charset="0"/>
                <a:cs typeface="Arial" panose="020B0604020202020204" pitchFamily="34" charset="0"/>
              </a:rPr>
              <a:t>«Стоматологія»</a:t>
            </a:r>
            <a:endParaRPr lang="ru-RU" sz="3200"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45</a:t>
            </a:fld>
            <a:endParaRPr lang="uk-UA" sz="1200">
              <a:solidFill>
                <a:schemeClr val="bg1"/>
              </a:solidFill>
            </a:endParaRPr>
          </a:p>
        </p:txBody>
      </p:sp>
      <p:sp>
        <p:nvSpPr>
          <p:cNvPr id="2" name="TextBox 1">
            <a:extLst>
              <a:ext uri="{FF2B5EF4-FFF2-40B4-BE49-F238E27FC236}">
                <a16:creationId xmlns:a16="http://schemas.microsoft.com/office/drawing/2014/main" id="{D66A5CA4-2927-E225-6BEE-F6E241DCA805}"/>
              </a:ext>
            </a:extLst>
          </p:cNvPr>
          <p:cNvSpPr txBox="1"/>
          <p:nvPr/>
        </p:nvSpPr>
        <p:spPr>
          <a:xfrm>
            <a:off x="164070" y="771458"/>
            <a:ext cx="9490461" cy="6342506"/>
          </a:xfrm>
          <a:prstGeom prst="rect">
            <a:avLst/>
          </a:prstGeom>
          <a:noFill/>
        </p:spPr>
        <p:txBody>
          <a:bodyPr wrap="square">
            <a:spAutoFit/>
          </a:bodyPr>
          <a:lstStyle/>
          <a:p>
            <a:pPr marL="0" indent="0">
              <a:lnSpc>
                <a:spcPct val="120000"/>
              </a:lnSpc>
              <a:spcBef>
                <a:spcPts val="0"/>
              </a:spcBef>
              <a:spcAft>
                <a:spcPts val="0"/>
              </a:spcAft>
              <a:buNone/>
            </a:pPr>
            <a:r>
              <a:rPr lang="uk-UA" sz="2800" b="1" dirty="0">
                <a:latin typeface="Arial" panose="020B0604020202020204" pitchFamily="34" charset="0"/>
                <a:cs typeface="Arial" panose="020B0604020202020204" pitchFamily="34" charset="0"/>
              </a:rPr>
              <a:t>Недоліки у засвоєнні практичних навичок та вмінь:</a:t>
            </a:r>
          </a:p>
          <a:p>
            <a:pPr marL="0" indent="0">
              <a:lnSpc>
                <a:spcPct val="120000"/>
              </a:lnSpc>
              <a:spcBef>
                <a:spcPts val="600"/>
              </a:spcBef>
              <a:spcAft>
                <a:spcPts val="600"/>
              </a:spcAft>
              <a:buNone/>
            </a:pPr>
            <a:r>
              <a:rPr lang="ru-RU" sz="2800" u="sng" dirty="0" err="1">
                <a:latin typeface="Arial" panose="020B0604020202020204" pitchFamily="34" charset="0"/>
                <a:cs typeface="Arial" panose="020B0604020202020204" pitchFamily="34" charset="0"/>
              </a:rPr>
              <a:t>техніка</a:t>
            </a:r>
            <a:r>
              <a:rPr lang="ru-RU" sz="2800" u="sng" dirty="0">
                <a:latin typeface="Arial" panose="020B0604020202020204" pitchFamily="34" charset="0"/>
                <a:cs typeface="Arial" panose="020B0604020202020204" pitchFamily="34" charset="0"/>
              </a:rPr>
              <a:t> </a:t>
            </a:r>
            <a:r>
              <a:rPr lang="ru-RU" sz="2800" u="sng" dirty="0" err="1">
                <a:latin typeface="Arial" panose="020B0604020202020204" pitchFamily="34" charset="0"/>
                <a:cs typeface="Arial" panose="020B0604020202020204" pitchFamily="34" charset="0"/>
              </a:rPr>
              <a:t>виготовлення</a:t>
            </a:r>
            <a:r>
              <a:rPr lang="ru-RU" sz="2800" u="sng" dirty="0">
                <a:latin typeface="Arial" panose="020B0604020202020204" pitchFamily="34" charset="0"/>
                <a:cs typeface="Arial" panose="020B0604020202020204" pitchFamily="34" charset="0"/>
              </a:rPr>
              <a:t> </a:t>
            </a:r>
            <a:r>
              <a:rPr lang="ru-RU" sz="2800" u="sng" dirty="0" err="1">
                <a:latin typeface="Arial" panose="020B0604020202020204" pitchFamily="34" charset="0"/>
                <a:cs typeface="Arial" panose="020B0604020202020204" pitchFamily="34" charset="0"/>
              </a:rPr>
              <a:t>незнімних</a:t>
            </a:r>
            <a:r>
              <a:rPr lang="ru-RU" sz="2800" u="sng" dirty="0">
                <a:latin typeface="Arial" panose="020B0604020202020204" pitchFamily="34" charset="0"/>
                <a:cs typeface="Arial" panose="020B0604020202020204" pitchFamily="34" charset="0"/>
              </a:rPr>
              <a:t> </a:t>
            </a:r>
            <a:r>
              <a:rPr lang="ru-RU" sz="2800" u="sng" dirty="0" err="1">
                <a:latin typeface="Arial" panose="020B0604020202020204" pitchFamily="34" charset="0"/>
                <a:cs typeface="Arial" panose="020B0604020202020204" pitchFamily="34" charset="0"/>
              </a:rPr>
              <a:t>протезів</a:t>
            </a:r>
            <a:r>
              <a:rPr lang="ru-RU" sz="2800" u="sng"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a:t>
            </a:r>
            <a:br>
              <a:rPr lang="ru-RU" sz="2800" dirty="0">
                <a:latin typeface="Arial" panose="020B0604020202020204" pitchFamily="34" charset="0"/>
                <a:cs typeface="Arial" panose="020B0604020202020204" pitchFamily="34" charset="0"/>
              </a:rPr>
            </a:br>
            <a:r>
              <a:rPr lang="ru-RU" sz="2800" dirty="0" err="1">
                <a:latin typeface="Arial" panose="020B0604020202020204" pitchFamily="34" charset="0"/>
                <a:cs typeface="Arial" panose="020B0604020202020204" pitchFamily="34" charset="0"/>
              </a:rPr>
              <a:t>недостатньо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відпрацювали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практичні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навики</a:t>
            </a:r>
            <a:r>
              <a:rPr lang="ru-RU" sz="2800" dirty="0">
                <a:latin typeface="Arial" panose="020B0604020202020204" pitchFamily="34" charset="0"/>
                <a:cs typeface="Arial" panose="020B0604020202020204" pitchFamily="34" charset="0"/>
              </a:rPr>
              <a:t> </a:t>
            </a:r>
            <a:r>
              <a:rPr lang="uk-UA" sz="2800" dirty="0">
                <a:latin typeface="Arial" panose="020B0604020202020204" pitchFamily="34" charset="0"/>
                <a:cs typeface="Arial" panose="020B0604020202020204" pitchFamily="34" charset="0"/>
              </a:rPr>
              <a:t>з виготовлення незнімних ортопедичних конструкцій.</a:t>
            </a:r>
          </a:p>
          <a:p>
            <a:pPr marL="0" indent="0">
              <a:lnSpc>
                <a:spcPct val="110000"/>
              </a:lnSpc>
              <a:spcBef>
                <a:spcPts val="600"/>
              </a:spcBef>
              <a:spcAft>
                <a:spcPts val="600"/>
              </a:spcAft>
              <a:buNone/>
            </a:pPr>
            <a:r>
              <a:rPr lang="ru-RU" sz="2800" u="sng" dirty="0" err="1">
                <a:latin typeface="Arial" panose="020B0604020202020204" pitchFamily="34" charset="0"/>
                <a:cs typeface="Arial" panose="020B0604020202020204" pitchFamily="34" charset="0"/>
              </a:rPr>
              <a:t>техніка</a:t>
            </a:r>
            <a:r>
              <a:rPr lang="ru-RU" sz="2800" u="sng" dirty="0">
                <a:latin typeface="Arial" panose="020B0604020202020204" pitchFamily="34" charset="0"/>
                <a:cs typeface="Arial" panose="020B0604020202020204" pitchFamily="34" charset="0"/>
              </a:rPr>
              <a:t> </a:t>
            </a:r>
            <a:r>
              <a:rPr lang="ru-RU" sz="2800" u="sng" dirty="0" err="1">
                <a:latin typeface="Arial" panose="020B0604020202020204" pitchFamily="34" charset="0"/>
                <a:cs typeface="Arial" panose="020B0604020202020204" pitchFamily="34" charset="0"/>
              </a:rPr>
              <a:t>виготовлення</a:t>
            </a:r>
            <a:r>
              <a:rPr lang="ru-RU" sz="2800" u="sng" dirty="0">
                <a:latin typeface="Arial" panose="020B0604020202020204" pitchFamily="34" charset="0"/>
                <a:cs typeface="Arial" panose="020B0604020202020204" pitchFamily="34" charset="0"/>
              </a:rPr>
              <a:t> </a:t>
            </a:r>
            <a:r>
              <a:rPr lang="ru-RU" sz="2800" u="sng" dirty="0" err="1">
                <a:latin typeface="Arial" panose="020B0604020202020204" pitchFamily="34" charset="0"/>
                <a:cs typeface="Arial" panose="020B0604020202020204" pitchFamily="34" charset="0"/>
              </a:rPr>
              <a:t>знімних</a:t>
            </a:r>
            <a:r>
              <a:rPr lang="ru-RU" sz="2800" u="sng" dirty="0">
                <a:latin typeface="Arial" panose="020B0604020202020204" pitchFamily="34" charset="0"/>
                <a:cs typeface="Arial" panose="020B0604020202020204" pitchFamily="34" charset="0"/>
              </a:rPr>
              <a:t> </a:t>
            </a:r>
            <a:r>
              <a:rPr lang="ru-RU" sz="2800" u="sng" dirty="0" err="1">
                <a:latin typeface="Arial" panose="020B0604020202020204" pitchFamily="34" charset="0"/>
                <a:cs typeface="Arial" panose="020B0604020202020204" pitchFamily="34" charset="0"/>
              </a:rPr>
              <a:t>протезів</a:t>
            </a:r>
            <a:r>
              <a:rPr lang="ru-RU" sz="2800" u="sng"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недостатньо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освоїли</a:t>
            </a:r>
            <a:r>
              <a:rPr lang="ru-RU" sz="2800" dirty="0">
                <a:latin typeface="Arial" panose="020B0604020202020204" pitchFamily="34" charset="0"/>
                <a:cs typeface="Arial" panose="020B0604020202020204" pitchFamily="34" charset="0"/>
              </a:rPr>
              <a:t> роботу з </a:t>
            </a:r>
            <a:r>
              <a:rPr lang="ru-RU" sz="2800" dirty="0" err="1">
                <a:latin typeface="Arial" panose="020B0604020202020204" pitchFamily="34" charset="0"/>
                <a:cs typeface="Arial" panose="020B0604020202020204" pitchFamily="34" charset="0"/>
              </a:rPr>
              <a:t>акриловими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пластмасами</a:t>
            </a:r>
            <a:r>
              <a:rPr lang="uk-UA" sz="2800" dirty="0">
                <a:latin typeface="Arial" panose="020B0604020202020204" pitchFamily="34" charset="0"/>
                <a:cs typeface="Arial" panose="020B0604020202020204" pitchFamily="34" charset="0"/>
              </a:rPr>
              <a:t>. </a:t>
            </a:r>
            <a:br>
              <a:rPr lang="uk-UA" sz="2800" dirty="0">
                <a:latin typeface="Arial" panose="020B0604020202020204" pitchFamily="34" charset="0"/>
                <a:cs typeface="Arial" panose="020B0604020202020204" pitchFamily="34" charset="0"/>
              </a:rPr>
            </a:br>
            <a:r>
              <a:rPr lang="uk-UA" sz="2800" dirty="0">
                <a:latin typeface="Arial" panose="020B0604020202020204" pitchFamily="34" charset="0"/>
                <a:cs typeface="Arial" panose="020B0604020202020204" pitchFamily="34" charset="0"/>
              </a:rPr>
              <a:t>Найбільше помилок виникало при заміні воску на пластмасу.</a:t>
            </a:r>
          </a:p>
          <a:p>
            <a:pPr marL="0" indent="0">
              <a:lnSpc>
                <a:spcPct val="110000"/>
              </a:lnSpc>
              <a:spcBef>
                <a:spcPts val="600"/>
              </a:spcBef>
              <a:spcAft>
                <a:spcPts val="600"/>
              </a:spcAft>
              <a:buNone/>
            </a:pPr>
            <a:r>
              <a:rPr lang="uk-UA" sz="2800" u="sng" dirty="0">
                <a:latin typeface="Arial" panose="020B0604020202020204" pitchFamily="34" charset="0"/>
                <a:cs typeface="Arial" panose="020B0604020202020204" pitchFamily="34" charset="0"/>
              </a:rPr>
              <a:t>техніка виготовлення </a:t>
            </a:r>
            <a:r>
              <a:rPr lang="uk-UA" sz="2800" u="sng" dirty="0" err="1">
                <a:latin typeface="Arial" panose="020B0604020202020204" pitchFamily="34" charset="0"/>
                <a:cs typeface="Arial" panose="020B0604020202020204" pitchFamily="34" charset="0"/>
              </a:rPr>
              <a:t>бюгельних</a:t>
            </a:r>
            <a:r>
              <a:rPr lang="uk-UA" sz="2800" u="sng" dirty="0">
                <a:latin typeface="Arial" panose="020B0604020202020204" pitchFamily="34" charset="0"/>
                <a:cs typeface="Arial" panose="020B0604020202020204" pitchFamily="34" charset="0"/>
              </a:rPr>
              <a:t> протезів </a:t>
            </a:r>
            <a:r>
              <a:rPr lang="uk-UA" sz="2800" dirty="0">
                <a:latin typeface="Arial" panose="020B0604020202020204" pitchFamily="34" charset="0"/>
                <a:cs typeface="Arial" panose="020B0604020202020204" pitchFamily="34" charset="0"/>
              </a:rPr>
              <a:t>- частина випускників недостатньо засвоїли лабораторні етапи виготовлення </a:t>
            </a:r>
            <a:r>
              <a:rPr lang="uk-UA" sz="2800" dirty="0" err="1">
                <a:latin typeface="Arial" panose="020B0604020202020204" pitchFamily="34" charset="0"/>
                <a:cs typeface="Arial" panose="020B0604020202020204" pitchFamily="34" charset="0"/>
              </a:rPr>
              <a:t>бюгельного</a:t>
            </a:r>
            <a:r>
              <a:rPr lang="uk-UA" sz="2800" dirty="0">
                <a:latin typeface="Arial" panose="020B0604020202020204" pitchFamily="34" charset="0"/>
                <a:cs typeface="Arial" panose="020B0604020202020204" pitchFamily="34" charset="0"/>
              </a:rPr>
              <a:t> протеза.</a:t>
            </a:r>
          </a:p>
          <a:p>
            <a:pPr marL="0" indent="0">
              <a:lnSpc>
                <a:spcPct val="120000"/>
              </a:lnSpc>
              <a:spcBef>
                <a:spcPts val="0"/>
              </a:spcBef>
              <a:spcAft>
                <a:spcPts val="0"/>
              </a:spcAft>
              <a:buNone/>
            </a:pP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970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зображення 8" descr="Відкрита книга">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Прямокутник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11252"/>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nvGrpSpPr>
          <p:cNvPr id="7" name="Група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Полілінія: фігура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30" name="Полілінія: фігура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8" name="Полілінія: фігура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6" name="Полілінія: фігура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24" name="Полілінія: Фігура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grpSp>
      <p:grpSp>
        <p:nvGrpSpPr>
          <p:cNvPr id="5" name="Група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Прямокутник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19" name="Місце для номера слайда 5" descr="Номер слайда">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46</a:t>
            </a:fld>
            <a:endParaRPr lang="uk-UA" sz="1200">
              <a:solidFill>
                <a:schemeClr val="bg1"/>
              </a:solidFill>
            </a:endParaRPr>
          </a:p>
        </p:txBody>
      </p:sp>
      <p:sp>
        <p:nvSpPr>
          <p:cNvPr id="21" name="Объект 2">
            <a:extLst>
              <a:ext uri="{FF2B5EF4-FFF2-40B4-BE49-F238E27FC236}">
                <a16:creationId xmlns:a16="http://schemas.microsoft.com/office/drawing/2014/main" id="{20584DC5-1291-9069-1F1A-E604E201B05F}"/>
              </a:ext>
            </a:extLst>
          </p:cNvPr>
          <p:cNvSpPr txBox="1">
            <a:spLocks/>
          </p:cNvSpPr>
          <p:nvPr/>
        </p:nvSpPr>
        <p:spPr>
          <a:xfrm>
            <a:off x="433303" y="514446"/>
            <a:ext cx="9936480" cy="3838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8" indent="425450" algn="just"/>
            <a:r>
              <a:rPr lang="uk-UA" sz="3200" dirty="0">
                <a:solidFill>
                  <a:schemeClr val="bg1"/>
                </a:solidFill>
                <a:latin typeface="Arial" panose="020B0604020202020204" pitchFamily="34" charset="0"/>
                <a:cs typeface="Arial" panose="020B0604020202020204" pitchFamily="34" charset="0"/>
              </a:rPr>
              <a:t>Комісіями створено перелік практичних навичок рівень володіння якими є низьким.</a:t>
            </a:r>
          </a:p>
          <a:p>
            <a:pPr marL="26988" indent="425450" algn="just"/>
            <a:endParaRPr lang="uk-UA" sz="3200" dirty="0">
              <a:solidFill>
                <a:schemeClr val="bg1"/>
              </a:solidFill>
              <a:latin typeface="Arial" panose="020B0604020202020204" pitchFamily="34" charset="0"/>
              <a:cs typeface="Arial" panose="020B0604020202020204" pitchFamily="34" charset="0"/>
            </a:endParaRPr>
          </a:p>
          <a:p>
            <a:pPr marL="26988" indent="425450"/>
            <a:r>
              <a:rPr lang="uk-UA" sz="3200" dirty="0">
                <a:solidFill>
                  <a:schemeClr val="bg1"/>
                </a:solidFill>
                <a:latin typeface="Arial" panose="020B0604020202020204" pitchFamily="34" charset="0"/>
                <a:cs typeface="Arial" panose="020B0604020202020204" pitchFamily="34" charset="0"/>
              </a:rPr>
              <a:t>З метою якісної підготовки до випускних іспитів, кафедрам необхідно забезпечити можливість додаткового відпрацювання практичних навичок, володіння якими викликає певні труднощі у студентів. </a:t>
            </a:r>
          </a:p>
          <a:p>
            <a:pPr marL="26988" indent="425450" algn="just"/>
            <a:endParaRPr lang="uk-UA" sz="3200" dirty="0">
              <a:solidFill>
                <a:schemeClr val="bg1"/>
              </a:solidFill>
              <a:latin typeface="Arial" panose="020B0604020202020204" pitchFamily="34" charset="0"/>
              <a:cs typeface="Arial" panose="020B0604020202020204" pitchFamily="34" charset="0"/>
            </a:endParaRPr>
          </a:p>
          <a:p>
            <a:pPr marL="26988" indent="425450"/>
            <a:r>
              <a:rPr lang="uk-UA" sz="3200" dirty="0">
                <a:solidFill>
                  <a:schemeClr val="bg1"/>
                </a:solidFill>
                <a:latin typeface="Arial" panose="020B0604020202020204" pitchFamily="34" charset="0"/>
                <a:cs typeface="Arial" panose="020B0604020202020204" pitchFamily="34" charset="0"/>
              </a:rPr>
              <a:t>Перелік таких практичних навичок є у відповідних деканатах.</a:t>
            </a:r>
          </a:p>
        </p:txBody>
      </p:sp>
    </p:spTree>
    <p:extLst>
      <p:ext uri="{BB962C8B-B14F-4D97-AF65-F5344CB8AC3E}">
        <p14:creationId xmlns:p14="http://schemas.microsoft.com/office/powerpoint/2010/main" val="3658907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id="{ECC1F00E-8ED1-15C6-3BE2-FDF0D6D34E2D}"/>
              </a:ext>
            </a:extLst>
          </p:cNvPr>
          <p:cNvPicPr>
            <a:picLocks noGrp="1" noChangeAspect="1"/>
          </p:cNvPicPr>
          <p:nvPr>
            <p:ph type="pic" sz="quarter" idx="12"/>
          </p:nvPr>
        </p:nvPicPr>
        <p:blipFill>
          <a:blip r:embed="rId3"/>
          <a:srcRect l="11039" r="11039"/>
          <a:stretch>
            <a:fillRect/>
          </a:stretch>
        </p:blipFill>
        <p:spPr/>
      </p:pic>
      <p:grpSp>
        <p:nvGrpSpPr>
          <p:cNvPr id="9" name="Група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Полілінія: фігура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sp>
          <p:nvSpPr>
            <p:cNvPr id="11" name="Полілінія: Фігура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uk-UA"/>
            </a:p>
          </p:txBody>
        </p:sp>
      </p:gr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2" name="Місце для номера слайда 5" descr="номер слайда">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47</a:t>
            </a:fld>
            <a:endParaRPr lang="uk-UA" sz="1200">
              <a:solidFill>
                <a:schemeClr val="bg1"/>
              </a:solidFill>
            </a:endParaRPr>
          </a:p>
        </p:txBody>
      </p:sp>
      <p:pic>
        <p:nvPicPr>
          <p:cNvPr id="17" name="Місце для зображення 16">
            <a:extLst>
              <a:ext uri="{FF2B5EF4-FFF2-40B4-BE49-F238E27FC236}">
                <a16:creationId xmlns:a16="http://schemas.microsoft.com/office/drawing/2014/main" id="{C4FB7D93-EF72-9D01-41E0-C0B76EC7E23A}"/>
              </a:ext>
            </a:extLst>
          </p:cNvPr>
          <p:cNvPicPr>
            <a:picLocks noGrp="1" noChangeAspect="1"/>
          </p:cNvPicPr>
          <p:nvPr>
            <p:ph type="pic" sz="quarter" idx="13"/>
          </p:nvPr>
        </p:nvPicPr>
        <p:blipFill>
          <a:blip r:embed="rId4"/>
          <a:srcRect l="22160" r="22160"/>
          <a:stretch>
            <a:fillRect/>
          </a:stretch>
        </p:blipFill>
        <p:spPr/>
      </p:pic>
      <p:sp>
        <p:nvSpPr>
          <p:cNvPr id="22" name="TextBox 21">
            <a:extLst>
              <a:ext uri="{FF2B5EF4-FFF2-40B4-BE49-F238E27FC236}">
                <a16:creationId xmlns:a16="http://schemas.microsoft.com/office/drawing/2014/main" id="{89DBB29C-FB5B-60A7-687E-A8B2A924F291}"/>
              </a:ext>
            </a:extLst>
          </p:cNvPr>
          <p:cNvSpPr txBox="1"/>
          <p:nvPr/>
        </p:nvSpPr>
        <p:spPr>
          <a:xfrm>
            <a:off x="386789" y="4574208"/>
            <a:ext cx="6238754" cy="1015663"/>
          </a:xfrm>
          <a:prstGeom prst="rect">
            <a:avLst/>
          </a:prstGeom>
          <a:noFill/>
        </p:spPr>
        <p:txBody>
          <a:bodyPr wrap="square" rtlCol="0">
            <a:spAutoFit/>
          </a:bodyPr>
          <a:lstStyle/>
          <a:p>
            <a:r>
              <a:rPr lang="uk-UA" sz="6000" b="1" dirty="0">
                <a:solidFill>
                  <a:schemeClr val="bg1"/>
                </a:solidFill>
                <a:latin typeface="Arial" panose="020B0604020202020204" pitchFamily="34" charset="0"/>
                <a:cs typeface="Arial" panose="020B0604020202020204" pitchFamily="34" charset="0"/>
              </a:rPr>
              <a:t>Дякую за увагу!</a:t>
            </a:r>
          </a:p>
        </p:txBody>
      </p:sp>
    </p:spTree>
    <p:extLst>
      <p:ext uri="{BB962C8B-B14F-4D97-AF65-F5344CB8AC3E}">
        <p14:creationId xmlns:p14="http://schemas.microsoft.com/office/powerpoint/2010/main" val="2045927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527D18-D671-2DB4-937A-1FEDC9825852}"/>
              </a:ext>
            </a:extLst>
          </p:cNvPr>
          <p:cNvSpPr txBox="1">
            <a:spLocks/>
          </p:cNvSpPr>
          <p:nvPr/>
        </p:nvSpPr>
        <p:spPr>
          <a:xfrm>
            <a:off x="2403475" y="196319"/>
            <a:ext cx="7385050" cy="928687"/>
          </a:xfrm>
          <a:prstGeom prst="rect">
            <a:avLst/>
          </a:prstGeom>
        </p:spPr>
        <p:txBody>
          <a:bodyPr vert="horz" wrap="square" lIns="91440" tIns="45720" rIns="91440" bIns="45720" numCol="1" rtlCol="0" anchor="ctr" anchorCtr="0" compatLnSpc="1">
            <a:prstTxWarp prst="textNoShape">
              <a:avLst/>
            </a:prstTxWarp>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813">
              <a:defRPr/>
            </a:pPr>
            <a:r>
              <a:rPr lang="uk-UA" sz="1600" b="1" dirty="0">
                <a:effectLst>
                  <a:outerShdw blurRad="38100" dist="38100" dir="2700000" algn="tl">
                    <a:srgbClr val="C0C0C0"/>
                  </a:outerShdw>
                </a:effectLst>
              </a:rPr>
              <a:t>						</a:t>
            </a:r>
            <a:br>
              <a:rPr lang="uk-UA" sz="1600" b="1" dirty="0">
                <a:effectLst>
                  <a:outerShdw blurRad="38100" dist="38100" dir="2700000" algn="tl">
                    <a:srgbClr val="C0C0C0"/>
                  </a:outerShdw>
                </a:effectLst>
              </a:rPr>
            </a:br>
            <a:r>
              <a:rPr lang="uk-UA" sz="3600" b="1" dirty="0">
                <a:solidFill>
                  <a:srgbClr val="002060"/>
                </a:solidFill>
                <a:latin typeface="Arial" panose="020B0604020202020204" pitchFamily="34" charset="0"/>
                <a:cs typeface="Arial" panose="020B0604020202020204" pitchFamily="34" charset="0"/>
              </a:rPr>
              <a:t>Проект рішення:</a:t>
            </a:r>
            <a:br>
              <a:rPr lang="ru-RU" sz="2000" dirty="0">
                <a:solidFill>
                  <a:srgbClr val="002060"/>
                </a:solidFill>
                <a:effectLst>
                  <a:outerShdw blurRad="38100" dist="38100" dir="2700000" algn="tl">
                    <a:srgbClr val="C0C0C0"/>
                  </a:outerShdw>
                </a:effectLst>
              </a:rPr>
            </a:br>
            <a:br>
              <a:rPr lang="ru-RU" sz="1600" dirty="0">
                <a:effectLst>
                  <a:outerShdw blurRad="38100" dist="38100" dir="2700000" algn="tl">
                    <a:srgbClr val="C0C0C0"/>
                  </a:outerShdw>
                </a:effectLst>
              </a:rPr>
            </a:br>
            <a:endParaRPr lang="ru-RU" sz="1600" dirty="0">
              <a:effectLst>
                <a:outerShdw blurRad="38100" dist="38100" dir="2700000" algn="tl">
                  <a:srgbClr val="C0C0C0"/>
                </a:outerShdw>
              </a:effectLst>
            </a:endParaRPr>
          </a:p>
        </p:txBody>
      </p:sp>
      <p:sp>
        <p:nvSpPr>
          <p:cNvPr id="3" name="Содержимое 3">
            <a:extLst>
              <a:ext uri="{FF2B5EF4-FFF2-40B4-BE49-F238E27FC236}">
                <a16:creationId xmlns:a16="http://schemas.microsoft.com/office/drawing/2014/main" id="{383C5336-02D8-937A-A0FE-C5343A371224}"/>
              </a:ext>
            </a:extLst>
          </p:cNvPr>
          <p:cNvSpPr txBox="1">
            <a:spLocks/>
          </p:cNvSpPr>
          <p:nvPr/>
        </p:nvSpPr>
        <p:spPr>
          <a:xfrm>
            <a:off x="175716" y="754055"/>
            <a:ext cx="11562776" cy="5072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2438" algn="just">
              <a:lnSpc>
                <a:spcPct val="100000"/>
              </a:lnSpc>
              <a:spcBef>
                <a:spcPts val="0"/>
              </a:spcBef>
              <a:buFont typeface="Arial" panose="020B0604020202020204" pitchFamily="34" charset="0"/>
              <a:buNone/>
            </a:pPr>
            <a:r>
              <a:rPr lang="uk-UA" sz="2600">
                <a:latin typeface="Arial" panose="020B0604020202020204" pitchFamily="34" charset="0"/>
                <a:cs typeface="Arial" panose="020B0604020202020204" pitchFamily="34" charset="0"/>
              </a:rPr>
              <a:t>Заслухавши та обговоривши доповідь проректора з науково-педагогічної роботи Геруша І.В. «Про якість теоретичної та практичної підготовки студентів випускних курсів медичних, стоматологічного, фармацевтичного факультетів та фахового коледжу», вчена рада констатує, що планування та організація навчального процесу зі студентами випускних курсів на кафедрах університету відповідає вимогам Закону України «Про вищу освіту», чинним нормативним документам Міністерства освіти і науки України, Міністерства охорони здоров’я України, «Положенню про організацію освітнього процесу в Буковинському державному медичному університеті».</a:t>
            </a:r>
            <a:endParaRPr lang="ru-RU" sz="2600">
              <a:latin typeface="Arial" panose="020B0604020202020204" pitchFamily="34" charset="0"/>
              <a:cs typeface="Arial" panose="020B0604020202020204" pitchFamily="34" charset="0"/>
            </a:endParaRPr>
          </a:p>
          <a:p>
            <a:pPr marL="0" indent="452438" algn="just">
              <a:lnSpc>
                <a:spcPct val="100000"/>
              </a:lnSpc>
              <a:spcBef>
                <a:spcPts val="0"/>
              </a:spcBef>
              <a:buFont typeface="Arial" panose="020B0604020202020204" pitchFamily="34" charset="0"/>
              <a:buNone/>
            </a:pPr>
            <a:r>
              <a:rPr lang="uk-UA" sz="2600">
                <a:latin typeface="Arial" panose="020B0604020202020204" pitchFamily="34" charset="0"/>
                <a:cs typeface="Arial" panose="020B0604020202020204" pitchFamily="34" charset="0"/>
              </a:rPr>
              <a:t>Якість професійної підготовки фахівців постійно контролюється ректоратом, центральною та предметними методичними комісіями, навчальним відділом і деканатами факультетів шляхом постійного моніторингу діяльності кафедр та рівня освітньої діяльності студентів. </a:t>
            </a:r>
            <a:endParaRPr lang="ru-R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990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527D18-D671-2DB4-937A-1FEDC9825852}"/>
              </a:ext>
            </a:extLst>
          </p:cNvPr>
          <p:cNvSpPr txBox="1">
            <a:spLocks/>
          </p:cNvSpPr>
          <p:nvPr/>
        </p:nvSpPr>
        <p:spPr>
          <a:xfrm>
            <a:off x="2403475" y="196319"/>
            <a:ext cx="7385050" cy="928687"/>
          </a:xfrm>
          <a:prstGeom prst="rect">
            <a:avLst/>
          </a:prstGeom>
        </p:spPr>
        <p:txBody>
          <a:bodyPr vert="horz" wrap="square" lIns="91440" tIns="45720" rIns="91440" bIns="45720" numCol="1" rtlCol="0" anchor="ctr" anchorCtr="0" compatLnSpc="1">
            <a:prstTxWarp prst="textNoShape">
              <a:avLst/>
            </a:prstTxWarp>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813">
              <a:defRPr/>
            </a:pPr>
            <a:r>
              <a:rPr lang="uk-UA" sz="1600" b="1" dirty="0">
                <a:effectLst>
                  <a:outerShdw blurRad="38100" dist="38100" dir="2700000" algn="tl">
                    <a:srgbClr val="C0C0C0"/>
                  </a:outerShdw>
                </a:effectLst>
              </a:rPr>
              <a:t>						</a:t>
            </a:r>
            <a:br>
              <a:rPr lang="uk-UA" sz="1600" b="1" dirty="0">
                <a:effectLst>
                  <a:outerShdw blurRad="38100" dist="38100" dir="2700000" algn="tl">
                    <a:srgbClr val="C0C0C0"/>
                  </a:outerShdw>
                </a:effectLst>
              </a:rPr>
            </a:br>
            <a:r>
              <a:rPr lang="uk-UA" sz="3600" b="1" dirty="0">
                <a:solidFill>
                  <a:srgbClr val="002060"/>
                </a:solidFill>
                <a:latin typeface="Arial" panose="020B0604020202020204" pitchFamily="34" charset="0"/>
                <a:cs typeface="Arial" panose="020B0604020202020204" pitchFamily="34" charset="0"/>
              </a:rPr>
              <a:t>УХВАЛИЛИ:</a:t>
            </a:r>
            <a:br>
              <a:rPr lang="ru-RU" sz="3600" b="1" dirty="0">
                <a:solidFill>
                  <a:srgbClr val="002060"/>
                </a:solidFill>
                <a:latin typeface="Arial" panose="020B0604020202020204" pitchFamily="34" charset="0"/>
                <a:cs typeface="Arial" panose="020B0604020202020204" pitchFamily="34" charset="0"/>
              </a:rPr>
            </a:br>
            <a:endParaRPr lang="ru-RU" sz="3600" b="1" dirty="0">
              <a:solidFill>
                <a:srgbClr val="002060"/>
              </a:solidFill>
              <a:latin typeface="Arial" panose="020B0604020202020204" pitchFamily="34" charset="0"/>
              <a:cs typeface="Arial" panose="020B0604020202020204" pitchFamily="34" charset="0"/>
            </a:endParaRPr>
          </a:p>
        </p:txBody>
      </p:sp>
      <p:sp>
        <p:nvSpPr>
          <p:cNvPr id="3" name="Содержимое 3">
            <a:extLst>
              <a:ext uri="{FF2B5EF4-FFF2-40B4-BE49-F238E27FC236}">
                <a16:creationId xmlns:a16="http://schemas.microsoft.com/office/drawing/2014/main" id="{383C5336-02D8-937A-A0FE-C5343A371224}"/>
              </a:ext>
            </a:extLst>
          </p:cNvPr>
          <p:cNvSpPr txBox="1">
            <a:spLocks/>
          </p:cNvSpPr>
          <p:nvPr/>
        </p:nvSpPr>
        <p:spPr>
          <a:xfrm>
            <a:off x="314612" y="776409"/>
            <a:ext cx="11562776" cy="5072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4988" algn="just">
              <a:spcBef>
                <a:spcPts val="0"/>
              </a:spcBef>
              <a:spcAft>
                <a:spcPts val="0"/>
              </a:spcAft>
              <a:buNone/>
            </a:pPr>
            <a:r>
              <a:rPr lang="uk-UA" sz="2800" dirty="0">
                <a:latin typeface="Arial" panose="020B0604020202020204" pitchFamily="34" charset="0"/>
                <a:cs typeface="Arial" panose="020B0604020202020204" pitchFamily="34" charset="0"/>
              </a:rPr>
              <a:t>1. Доповідь проректора закладу вищої освіти з науково-педагогічної роботи </a:t>
            </a:r>
            <a:r>
              <a:rPr lang="uk-UA" sz="2800" dirty="0" err="1">
                <a:latin typeface="Arial" panose="020B0604020202020204" pitchFamily="34" charset="0"/>
                <a:cs typeface="Arial" panose="020B0604020202020204" pitchFamily="34" charset="0"/>
              </a:rPr>
              <a:t>Геруша</a:t>
            </a:r>
            <a:r>
              <a:rPr lang="uk-UA" sz="2800" dirty="0">
                <a:latin typeface="Arial" panose="020B0604020202020204" pitchFamily="34" charset="0"/>
                <a:cs typeface="Arial" panose="020B0604020202020204" pitchFamily="34" charset="0"/>
              </a:rPr>
              <a:t> І.В. «Про якість теоретичної та практичної підготовки студентів випускних курсів медичних,  стоматологічного, фармацевтичного факультетів та фахового коледжу» взяти до відома. </a:t>
            </a:r>
            <a:endParaRPr lang="ru-RU" sz="2800" dirty="0">
              <a:latin typeface="Arial" panose="020B0604020202020204" pitchFamily="34" charset="0"/>
              <a:cs typeface="Arial" panose="020B0604020202020204" pitchFamily="34" charset="0"/>
            </a:endParaRPr>
          </a:p>
          <a:p>
            <a:pPr marL="0" indent="534988" algn="just">
              <a:spcBef>
                <a:spcPts val="0"/>
              </a:spcBef>
              <a:spcAft>
                <a:spcPts val="0"/>
              </a:spcAft>
              <a:buNone/>
            </a:pPr>
            <a:r>
              <a:rPr lang="uk-UA" sz="2800" dirty="0">
                <a:latin typeface="Arial" panose="020B0604020202020204" pitchFamily="34" charset="0"/>
                <a:cs typeface="Arial" panose="020B0604020202020204" pitchFamily="34" charset="0"/>
              </a:rPr>
              <a:t>2. Деканам медичних факультетів № 1, №</a:t>
            </a:r>
            <a:r>
              <a:rPr lang="en-US" sz="2800" dirty="0">
                <a:latin typeface="Arial" panose="020B0604020202020204" pitchFamily="34" charset="0"/>
                <a:cs typeface="Arial" panose="020B0604020202020204" pitchFamily="34" charset="0"/>
              </a:rPr>
              <a:t> </a:t>
            </a:r>
            <a:r>
              <a:rPr lang="uk-UA" sz="2800"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 </a:t>
            </a:r>
            <a:r>
              <a:rPr lang="uk-UA" sz="2800" dirty="0">
                <a:latin typeface="Arial" panose="020B0604020202020204" pitchFamily="34" charset="0"/>
                <a:cs typeface="Arial" panose="020B0604020202020204" pitchFamily="34" charset="0"/>
              </a:rPr>
              <a:t>3, № 4, стоматологічного факультету, фармацевтичного факультету, директору фахового коледжу і завідувачам випускаючих кафедр: </a:t>
            </a:r>
            <a:endParaRPr lang="ru-RU" sz="2800" dirty="0">
              <a:latin typeface="Arial" panose="020B0604020202020204" pitchFamily="34" charset="0"/>
              <a:cs typeface="Arial" panose="020B0604020202020204" pitchFamily="34" charset="0"/>
            </a:endParaRPr>
          </a:p>
          <a:p>
            <a:pPr marL="0" indent="534988" algn="just">
              <a:spcBef>
                <a:spcPts val="0"/>
              </a:spcBef>
              <a:spcAft>
                <a:spcPts val="0"/>
              </a:spcAft>
              <a:buNone/>
            </a:pPr>
            <a:r>
              <a:rPr lang="uk-UA" sz="2800" dirty="0">
                <a:latin typeface="Arial" panose="020B0604020202020204" pitchFamily="34" charset="0"/>
                <a:cs typeface="Arial" panose="020B0604020202020204" pitchFamily="34" charset="0"/>
              </a:rPr>
              <a:t>2.1. З метою кращої підготовки до випускних іспитів, забезпечити групові та індивідуальні консультації студентам на факультетах та у фаховому коледжі за відповідними графіками.</a:t>
            </a:r>
            <a:endParaRPr lang="ru-RU" sz="2800" dirty="0">
              <a:latin typeface="Arial" panose="020B0604020202020204" pitchFamily="34" charset="0"/>
              <a:cs typeface="Arial" panose="020B0604020202020204" pitchFamily="34" charset="0"/>
            </a:endParaRPr>
          </a:p>
          <a:p>
            <a:pPr marL="0" indent="534988" algn="just">
              <a:spcBef>
                <a:spcPts val="0"/>
              </a:spcBef>
              <a:spcAft>
                <a:spcPts val="0"/>
              </a:spcAft>
              <a:buNone/>
            </a:pPr>
            <a:r>
              <a:rPr lang="uk-UA" sz="2800" dirty="0">
                <a:latin typeface="Arial" panose="020B0604020202020204" pitchFamily="34" charset="0"/>
                <a:cs typeface="Arial" panose="020B0604020202020204" pitchFamily="34" charset="0"/>
              </a:rPr>
              <a:t>2.2. Обговорити на методичних нарадах кафедр результати перевірки теоретичної і практичної підготовки студентів випускних курсів, вжити заходів щодо підвищення ефективності освітнього процесу (термін виконання – до 10 травня 2023 року). </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35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FF36EE7-AE57-42F4-ACA9-A328C1F4EA02}"/>
              </a:ext>
            </a:extLst>
          </p:cNvPr>
          <p:cNvSpPr>
            <a:spLocks noGrp="1"/>
          </p:cNvSpPr>
          <p:nvPr>
            <p:ph type="title"/>
          </p:nvPr>
        </p:nvSpPr>
        <p:spPr>
          <a:xfrm>
            <a:off x="688068" y="313599"/>
            <a:ext cx="10815864" cy="1759041"/>
          </a:xfrm>
        </p:spPr>
        <p:txBody>
          <a:bodyPr rtlCol="0"/>
          <a:lstStyle/>
          <a:p>
            <a:pPr algn="ctr"/>
            <a:r>
              <a:rPr lang="uk-UA" sz="2400" b="1" dirty="0">
                <a:latin typeface="Arial" panose="020B0604020202020204" pitchFamily="34" charset="0"/>
                <a:cs typeface="Arial" panose="020B0604020202020204" pitchFamily="34" charset="0"/>
              </a:rPr>
              <a:t>Критерії успішного складання тестових екзаменів ЛІІ і величини критерію «склав» для інтегрованого тестового іспиту «КРОК» та іспиту з англійської мови професійного спрямування як компонентів ЄДКІ у 2021-2023 роках </a:t>
            </a:r>
            <a:br>
              <a:rPr lang="uk-UA" sz="2400" b="1"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(наказ МОЗ </a:t>
            </a:r>
            <a:r>
              <a:rPr lang="uk-UA" dirty="0">
                <a:latin typeface="Arial" panose="020B0604020202020204" pitchFamily="34" charset="0"/>
                <a:cs typeface="Arial" panose="020B0604020202020204" pitchFamily="34" charset="0"/>
              </a:rPr>
              <a:t>України від 22.01.2021 №106)</a:t>
            </a:r>
          </a:p>
        </p:txBody>
      </p:sp>
      <p:graphicFrame>
        <p:nvGraphicFramePr>
          <p:cNvPr id="3" name="Таблица 6">
            <a:extLst>
              <a:ext uri="{FF2B5EF4-FFF2-40B4-BE49-F238E27FC236}">
                <a16:creationId xmlns:a16="http://schemas.microsoft.com/office/drawing/2014/main" id="{7093CD15-6E9D-FD4D-ED10-14E4B8426FF8}"/>
              </a:ext>
            </a:extLst>
          </p:cNvPr>
          <p:cNvGraphicFramePr>
            <a:graphicFrameLocks noGrp="1"/>
          </p:cNvGraphicFramePr>
          <p:nvPr>
            <p:extLst>
              <p:ext uri="{D42A27DB-BD31-4B8C-83A1-F6EECF244321}">
                <p14:modId xmlns:p14="http://schemas.microsoft.com/office/powerpoint/2010/main" val="4137157079"/>
              </p:ext>
            </p:extLst>
          </p:nvPr>
        </p:nvGraphicFramePr>
        <p:xfrm>
          <a:off x="477770" y="2245112"/>
          <a:ext cx="11328148" cy="3708647"/>
        </p:xfrm>
        <a:graphic>
          <a:graphicData uri="http://schemas.openxmlformats.org/drawingml/2006/table">
            <a:tbl>
              <a:tblPr firstRow="1" bandRow="1">
                <a:tableStyleId>{7DF18680-E054-41AD-8BC1-D1AEF772440D}</a:tableStyleId>
              </a:tblPr>
              <a:tblGrid>
                <a:gridCol w="6458695">
                  <a:extLst>
                    <a:ext uri="{9D8B030D-6E8A-4147-A177-3AD203B41FA5}">
                      <a16:colId xmlns:a16="http://schemas.microsoft.com/office/drawing/2014/main" val="20000"/>
                    </a:ext>
                  </a:extLst>
                </a:gridCol>
                <a:gridCol w="1745160">
                  <a:extLst>
                    <a:ext uri="{9D8B030D-6E8A-4147-A177-3AD203B41FA5}">
                      <a16:colId xmlns:a16="http://schemas.microsoft.com/office/drawing/2014/main" val="20001"/>
                    </a:ext>
                  </a:extLst>
                </a:gridCol>
                <a:gridCol w="1785513">
                  <a:extLst>
                    <a:ext uri="{9D8B030D-6E8A-4147-A177-3AD203B41FA5}">
                      <a16:colId xmlns:a16="http://schemas.microsoft.com/office/drawing/2014/main" val="20002"/>
                    </a:ext>
                  </a:extLst>
                </a:gridCol>
                <a:gridCol w="1338780">
                  <a:extLst>
                    <a:ext uri="{9D8B030D-6E8A-4147-A177-3AD203B41FA5}">
                      <a16:colId xmlns:a16="http://schemas.microsoft.com/office/drawing/2014/main" val="20003"/>
                    </a:ext>
                  </a:extLst>
                </a:gridCol>
              </a:tblGrid>
              <a:tr h="1060556">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uk-UA" sz="2400" b="1" dirty="0">
                          <a:latin typeface="Arial" panose="020B0604020202020204" pitchFamily="34" charset="0"/>
                          <a:cs typeface="Arial" panose="020B0604020202020204" pitchFamily="34" charset="0"/>
                        </a:rPr>
                        <a:t>Назва іспиту</a:t>
                      </a:r>
                      <a:endParaRPr lang="ru-RU" sz="2400" b="1" dirty="0">
                        <a:latin typeface="Arial" panose="020B0604020202020204" pitchFamily="34" charset="0"/>
                        <a:cs typeface="Arial" panose="020B0604020202020204" pitchFamily="34" charset="0"/>
                      </a:endParaRPr>
                    </a:p>
                  </a:txBody>
                  <a:tcPr anchor="ct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uk-UA" sz="2400" b="1" dirty="0">
                          <a:latin typeface="Arial" panose="020B0604020202020204" pitchFamily="34" charset="0"/>
                          <a:cs typeface="Arial" panose="020B0604020202020204" pitchFamily="34" charset="0"/>
                        </a:rPr>
                        <a:t>2021</a:t>
                      </a:r>
                      <a:endParaRPr lang="ru-RU" sz="2400" b="1" dirty="0">
                        <a:latin typeface="Arial" panose="020B0604020202020204" pitchFamily="34" charset="0"/>
                        <a:cs typeface="Arial" panose="020B0604020202020204" pitchFamily="34" charset="0"/>
                      </a:endParaRPr>
                    </a:p>
                  </a:txBody>
                  <a:tcPr anchor="ct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uk-UA" sz="2400" b="1" dirty="0">
                          <a:latin typeface="Arial" panose="020B0604020202020204" pitchFamily="34" charset="0"/>
                          <a:cs typeface="Arial" panose="020B0604020202020204" pitchFamily="34" charset="0"/>
                        </a:rPr>
                        <a:t>2022</a:t>
                      </a:r>
                      <a:r>
                        <a:rPr lang="uk-UA" sz="2400" b="1" baseline="0" dirty="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txBody>
                  <a:tcPr anchor="ct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uk-UA" sz="2400" b="1" dirty="0">
                          <a:latin typeface="Arial" panose="020B0604020202020204" pitchFamily="34" charset="0"/>
                          <a:cs typeface="Arial" panose="020B0604020202020204" pitchFamily="34" charset="0"/>
                        </a:rPr>
                        <a:t>2023</a:t>
                      </a:r>
                      <a:endParaRPr lang="ru-RU" sz="2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269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ru-RU" sz="2400" b="1" dirty="0">
                          <a:latin typeface="Arial" panose="020B0604020202020204" pitchFamily="34" charset="0"/>
                          <a:cs typeface="Arial" panose="020B0604020202020204" pitchFamily="34" charset="0"/>
                        </a:rPr>
                        <a:t>ЛІІ </a:t>
                      </a:r>
                      <a:r>
                        <a:rPr lang="ru-RU" sz="2400" b="1" dirty="0" err="1">
                          <a:latin typeface="Arial" panose="020B0604020202020204" pitchFamily="34" charset="0"/>
                          <a:cs typeface="Arial" panose="020B0604020202020204" pitchFamily="34" charset="0"/>
                        </a:rPr>
                        <a:t>Крок</a:t>
                      </a:r>
                      <a:r>
                        <a:rPr lang="ru-RU" sz="2400" b="1" dirty="0">
                          <a:latin typeface="Arial" panose="020B0604020202020204" pitchFamily="34" charset="0"/>
                          <a:cs typeface="Arial" panose="020B0604020202020204" pitchFamily="34" charset="0"/>
                        </a:rPr>
                        <a:t> М</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0" dirty="0">
                          <a:latin typeface="Arial" panose="020B0604020202020204" pitchFamily="34" charset="0"/>
                          <a:cs typeface="Arial" panose="020B0604020202020204" pitchFamily="34" charset="0"/>
                        </a:rPr>
                        <a:t>55,0 %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0" dirty="0">
                          <a:latin typeface="Arial" panose="020B0604020202020204" pitchFamily="34" charset="0"/>
                          <a:cs typeface="Arial" panose="020B0604020202020204" pitchFamily="34" charset="0"/>
                        </a:rPr>
                        <a:t>56,0 %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1" dirty="0">
                          <a:latin typeface="Arial" panose="020B0604020202020204" pitchFamily="34" charset="0"/>
                          <a:cs typeface="Arial" panose="020B0604020202020204" pitchFamily="34" charset="0"/>
                        </a:rPr>
                        <a:t>58,0 %</a:t>
                      </a:r>
                    </a:p>
                  </a:txBody>
                  <a:tcPr anchor="ctr"/>
                </a:tc>
                <a:extLst>
                  <a:ext uri="{0D108BD9-81ED-4DB2-BD59-A6C34878D82A}">
                    <a16:rowId xmlns:a16="http://schemas.microsoft.com/office/drawing/2014/main" val="10001"/>
                  </a:ext>
                </a:extLst>
              </a:tr>
              <a:tr h="88269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ru-RU" sz="2400" b="1" dirty="0">
                          <a:latin typeface="Arial" panose="020B0604020202020204" pitchFamily="34" charset="0"/>
                          <a:cs typeface="Arial" panose="020B0604020202020204" pitchFamily="34" charset="0"/>
                        </a:rPr>
                        <a:t>ЛІІ </a:t>
                      </a:r>
                      <a:r>
                        <a:rPr lang="ru-RU" sz="2400" b="1" dirty="0" err="1">
                          <a:latin typeface="Arial" panose="020B0604020202020204" pitchFamily="34" charset="0"/>
                          <a:cs typeface="Arial" panose="020B0604020202020204" pitchFamily="34" charset="0"/>
                        </a:rPr>
                        <a:t>Крок</a:t>
                      </a:r>
                      <a:r>
                        <a:rPr lang="ru-RU" sz="2400" b="1" dirty="0">
                          <a:latin typeface="Arial" panose="020B0604020202020204" pitchFamily="34" charset="0"/>
                          <a:cs typeface="Arial" panose="020B0604020202020204" pitchFamily="34" charset="0"/>
                        </a:rPr>
                        <a:t> Б</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0" dirty="0">
                          <a:latin typeface="Arial" panose="020B0604020202020204" pitchFamily="34" charset="0"/>
                          <a:cs typeface="Arial" panose="020B0604020202020204" pitchFamily="34" charset="0"/>
                        </a:rPr>
                        <a:t>55,0 %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0" dirty="0">
                          <a:latin typeface="Arial" panose="020B0604020202020204" pitchFamily="34" charset="0"/>
                          <a:cs typeface="Arial" panose="020B0604020202020204" pitchFamily="34" charset="0"/>
                        </a:rPr>
                        <a:t>56,0 %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1" dirty="0">
                          <a:latin typeface="Arial" panose="020B0604020202020204" pitchFamily="34" charset="0"/>
                          <a:cs typeface="Arial" panose="020B0604020202020204" pitchFamily="34" charset="0"/>
                        </a:rPr>
                        <a:t>58,0 %</a:t>
                      </a:r>
                    </a:p>
                  </a:txBody>
                  <a:tcPr anchor="ctr"/>
                </a:tc>
                <a:extLst>
                  <a:ext uri="{0D108BD9-81ED-4DB2-BD59-A6C34878D82A}">
                    <a16:rowId xmlns:a16="http://schemas.microsoft.com/office/drawing/2014/main" val="10002"/>
                  </a:ext>
                </a:extLst>
              </a:tr>
              <a:tr h="88269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ru-RU" sz="2400" b="1" dirty="0" err="1">
                          <a:latin typeface="Arial" panose="020B0604020202020204" pitchFamily="34" charset="0"/>
                          <a:cs typeface="Arial" panose="020B0604020202020204" pitchFamily="34" charset="0"/>
                        </a:rPr>
                        <a:t>Інтегрований</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тестовий</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іспит</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Крок</a:t>
                      </a:r>
                      <a:r>
                        <a:rPr lang="ru-RU" sz="2400" b="1" dirty="0">
                          <a:latin typeface="Arial" panose="020B0604020202020204" pitchFamily="34" charset="0"/>
                          <a:cs typeface="Arial" panose="020B0604020202020204" pitchFamily="34" charset="0"/>
                        </a:rPr>
                        <a:t> 2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0" dirty="0">
                          <a:latin typeface="Arial" panose="020B0604020202020204" pitchFamily="34" charset="0"/>
                          <a:cs typeface="Arial" panose="020B0604020202020204" pitchFamily="34" charset="0"/>
                        </a:rPr>
                        <a:t>60,0 %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0" dirty="0">
                          <a:latin typeface="Arial" panose="020B0604020202020204" pitchFamily="34" charset="0"/>
                          <a:cs typeface="Arial" panose="020B0604020202020204" pitchFamily="34" charset="0"/>
                        </a:rPr>
                        <a:t>62,0 %</a:t>
                      </a:r>
                    </a:p>
                  </a:txBody>
                  <a:tcPr anchor="ct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ru-RU" sz="2400" b="1" dirty="0">
                          <a:latin typeface="Arial" panose="020B0604020202020204" pitchFamily="34" charset="0"/>
                          <a:cs typeface="Arial" panose="020B0604020202020204" pitchFamily="34" charset="0"/>
                        </a:rPr>
                        <a:t>64,0 %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4803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3">
            <a:extLst>
              <a:ext uri="{FF2B5EF4-FFF2-40B4-BE49-F238E27FC236}">
                <a16:creationId xmlns:a16="http://schemas.microsoft.com/office/drawing/2014/main" id="{383C5336-02D8-937A-A0FE-C5343A371224}"/>
              </a:ext>
            </a:extLst>
          </p:cNvPr>
          <p:cNvSpPr txBox="1">
            <a:spLocks/>
          </p:cNvSpPr>
          <p:nvPr/>
        </p:nvSpPr>
        <p:spPr>
          <a:xfrm>
            <a:off x="314612" y="452318"/>
            <a:ext cx="11562776" cy="5072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2438" algn="just">
              <a:lnSpc>
                <a:spcPct val="110000"/>
              </a:lnSpc>
              <a:spcBef>
                <a:spcPts val="0"/>
              </a:spcBef>
              <a:spcAft>
                <a:spcPts val="0"/>
              </a:spcAft>
              <a:buNone/>
            </a:pPr>
            <a:r>
              <a:rPr lang="uk-UA" dirty="0">
                <a:latin typeface="Arial" panose="020B0604020202020204" pitchFamily="34" charset="0"/>
                <a:cs typeface="Arial" panose="020B0604020202020204" pitchFamily="34" charset="0"/>
              </a:rPr>
              <a:t>2.3. Здійснювати належний контроль за організацією теоретичної та практичної підготовки студентів випускних курсів із залученням найбільш досвідчених науково-педагогічних кадрів (термін виконання – упродовж року). </a:t>
            </a:r>
            <a:endParaRPr lang="ru-RU" dirty="0">
              <a:latin typeface="Arial" panose="020B0604020202020204" pitchFamily="34" charset="0"/>
              <a:cs typeface="Arial" panose="020B0604020202020204" pitchFamily="34" charset="0"/>
            </a:endParaRPr>
          </a:p>
          <a:p>
            <a:pPr marL="0" indent="452438" algn="just">
              <a:lnSpc>
                <a:spcPct val="110000"/>
              </a:lnSpc>
              <a:spcBef>
                <a:spcPts val="0"/>
              </a:spcBef>
              <a:spcAft>
                <a:spcPts val="0"/>
              </a:spcAft>
              <a:buNone/>
            </a:pPr>
            <a:r>
              <a:rPr lang="uk-UA" dirty="0">
                <a:latin typeface="Arial" panose="020B0604020202020204" pitchFamily="34" charset="0"/>
                <a:cs typeface="Arial" panose="020B0604020202020204" pitchFamily="34" charset="0"/>
              </a:rPr>
              <a:t>2.4. Забезпечити постійне оновлення відео-, анімаційних та інструктивних матеріалів на сервері дистанційного навчання університету moodle.bsmu.edu.ua (термін виконання – до 1 жовтня щороку). </a:t>
            </a:r>
            <a:endParaRPr lang="ru-RU" dirty="0">
              <a:latin typeface="Arial" panose="020B0604020202020204" pitchFamily="34" charset="0"/>
              <a:cs typeface="Arial" panose="020B0604020202020204" pitchFamily="34" charset="0"/>
            </a:endParaRPr>
          </a:p>
          <a:p>
            <a:pPr marL="0" indent="452438" algn="just">
              <a:lnSpc>
                <a:spcPct val="110000"/>
              </a:lnSpc>
              <a:spcBef>
                <a:spcPts val="0"/>
              </a:spcBef>
              <a:spcAft>
                <a:spcPts val="0"/>
              </a:spcAft>
              <a:buNone/>
            </a:pPr>
            <a:r>
              <a:rPr lang="uk-UA" dirty="0">
                <a:latin typeface="Arial" panose="020B0604020202020204" pitchFamily="34" charset="0"/>
                <a:cs typeface="Arial" panose="020B0604020202020204" pitchFamily="34" charset="0"/>
              </a:rPr>
              <a:t>2.5. Розробити </a:t>
            </a:r>
            <a:r>
              <a:rPr lang="uk-UA" dirty="0" err="1">
                <a:latin typeface="Arial" panose="020B0604020202020204" pitchFamily="34" charset="0"/>
                <a:cs typeface="Arial" panose="020B0604020202020204" pitchFamily="34" charset="0"/>
              </a:rPr>
              <a:t>відеорекомендації</a:t>
            </a:r>
            <a:r>
              <a:rPr lang="uk-UA" dirty="0">
                <a:latin typeface="Arial" panose="020B0604020202020204" pitchFamily="34" charset="0"/>
                <a:cs typeface="Arial" panose="020B0604020202020204" pitchFamily="34" charset="0"/>
              </a:rPr>
              <a:t> студентам для їх підготовки до ОСП(К)І.</a:t>
            </a:r>
            <a:endParaRPr lang="ru-RU" dirty="0">
              <a:latin typeface="Arial" panose="020B0604020202020204" pitchFamily="34" charset="0"/>
              <a:cs typeface="Arial" panose="020B0604020202020204" pitchFamily="34" charset="0"/>
            </a:endParaRPr>
          </a:p>
          <a:p>
            <a:pPr marL="0" indent="452438" algn="just">
              <a:lnSpc>
                <a:spcPct val="110000"/>
              </a:lnSpc>
              <a:spcBef>
                <a:spcPts val="0"/>
              </a:spcBef>
              <a:spcAft>
                <a:spcPts val="0"/>
              </a:spcAft>
              <a:buNone/>
            </a:pPr>
            <a:r>
              <a:rPr lang="uk-UA" dirty="0">
                <a:latin typeface="Arial" panose="020B0604020202020204" pitchFamily="34" charset="0"/>
                <a:cs typeface="Arial" panose="020B0604020202020204" pitchFamily="34" charset="0"/>
              </a:rPr>
              <a:t>2.6. Проаналізувати результати тренінгів та надати пропозиції в навчальний відділ щодо покращення проведення ОСП(К)І як компоненту етапу 2 ЄДКІ.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166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3">
            <a:extLst>
              <a:ext uri="{FF2B5EF4-FFF2-40B4-BE49-F238E27FC236}">
                <a16:creationId xmlns:a16="http://schemas.microsoft.com/office/drawing/2014/main" id="{383C5336-02D8-937A-A0FE-C5343A371224}"/>
              </a:ext>
            </a:extLst>
          </p:cNvPr>
          <p:cNvSpPr txBox="1">
            <a:spLocks/>
          </p:cNvSpPr>
          <p:nvPr/>
        </p:nvSpPr>
        <p:spPr>
          <a:xfrm>
            <a:off x="522956" y="498616"/>
            <a:ext cx="11306371" cy="5072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2438" algn="just">
              <a:lnSpc>
                <a:spcPct val="110000"/>
              </a:lnSpc>
              <a:spcBef>
                <a:spcPts val="0"/>
              </a:spcBef>
              <a:spcAft>
                <a:spcPts val="0"/>
              </a:spcAft>
              <a:buNone/>
            </a:pPr>
            <a:r>
              <a:rPr lang="uk-UA" dirty="0">
                <a:latin typeface="Arial" panose="020B0604020202020204" pitchFamily="34" charset="0"/>
                <a:cs typeface="Arial" panose="020B0604020202020204" pitchFamily="34" charset="0"/>
              </a:rPr>
              <a:t>3. Директору фахового коледжу доценту </a:t>
            </a:r>
            <a:r>
              <a:rPr lang="uk-UA" dirty="0" err="1">
                <a:latin typeface="Arial" panose="020B0604020202020204" pitchFamily="34" charset="0"/>
                <a:cs typeface="Arial" panose="020B0604020202020204" pitchFamily="34" charset="0"/>
              </a:rPr>
              <a:t>Доголіч</a:t>
            </a:r>
            <a:r>
              <a:rPr lang="uk-UA" dirty="0">
                <a:latin typeface="Arial" panose="020B0604020202020204" pitchFamily="34" charset="0"/>
                <a:cs typeface="Arial" panose="020B0604020202020204" pitchFamily="34" charset="0"/>
              </a:rPr>
              <a:t> О.І. та декану медичного факультету №4 професору </a:t>
            </a:r>
            <a:r>
              <a:rPr lang="uk-UA" dirty="0" err="1">
                <a:latin typeface="Arial" panose="020B0604020202020204" pitchFamily="34" charset="0"/>
                <a:cs typeface="Arial" panose="020B0604020202020204" pitchFamily="34" charset="0"/>
              </a:rPr>
              <a:t>Сорокман</a:t>
            </a:r>
            <a:r>
              <a:rPr lang="uk-UA" dirty="0">
                <a:latin typeface="Arial" panose="020B0604020202020204" pitchFamily="34" charset="0"/>
                <a:cs typeface="Arial" panose="020B0604020202020204" pitchFamily="34" charset="0"/>
              </a:rPr>
              <a:t> Т.В. розробити план заходів та забезпечити підготовку студентів до апробаційного проведення єдиного державного кваліфікаційного іспиту для здобувачів ступеня фахової </a:t>
            </a:r>
            <a:r>
              <a:rPr lang="uk-UA" dirty="0" err="1">
                <a:latin typeface="Arial" panose="020B0604020202020204" pitchFamily="34" charset="0"/>
                <a:cs typeface="Arial" panose="020B0604020202020204" pitchFamily="34" charset="0"/>
              </a:rPr>
              <a:t>передвищої</a:t>
            </a:r>
            <a:r>
              <a:rPr lang="uk-UA" dirty="0">
                <a:latin typeface="Arial" panose="020B0604020202020204" pitchFamily="34" charset="0"/>
                <a:cs typeface="Arial" panose="020B0604020202020204" pitchFamily="34" charset="0"/>
              </a:rPr>
              <a:t> освіти та ступеня вищої освіти на першому (бакалаврському) рівні за спеціальностями галузі знань «22 Охорона здоров’я».</a:t>
            </a:r>
            <a:endParaRPr lang="ru-RU" dirty="0">
              <a:latin typeface="Arial" panose="020B0604020202020204" pitchFamily="34" charset="0"/>
              <a:cs typeface="Arial" panose="020B0604020202020204" pitchFamily="34" charset="0"/>
            </a:endParaRPr>
          </a:p>
          <a:p>
            <a:pPr marL="0" indent="452438" algn="just">
              <a:lnSpc>
                <a:spcPct val="110000"/>
              </a:lnSpc>
              <a:spcBef>
                <a:spcPts val="0"/>
              </a:spcBef>
              <a:spcAft>
                <a:spcPts val="0"/>
              </a:spcAft>
              <a:buNone/>
            </a:pPr>
            <a:r>
              <a:rPr lang="uk-UA" dirty="0">
                <a:latin typeface="Arial" panose="020B0604020202020204" pitchFamily="34" charset="0"/>
                <a:cs typeface="Arial" panose="020B0604020202020204" pitchFamily="34" charset="0"/>
              </a:rPr>
              <a:t>4. Контроль за виконанням постанови покласти на проректора закладу вищої освіти з науково-педагогічної роботи </a:t>
            </a:r>
            <a:r>
              <a:rPr lang="uk-UA" dirty="0" err="1">
                <a:latin typeface="Arial" panose="020B0604020202020204" pitchFamily="34" charset="0"/>
                <a:cs typeface="Arial" panose="020B0604020202020204" pitchFamily="34" charset="0"/>
              </a:rPr>
              <a:t>Геруша</a:t>
            </a:r>
            <a:r>
              <a:rPr lang="uk-UA" dirty="0">
                <a:latin typeface="Arial" panose="020B0604020202020204" pitchFamily="34" charset="0"/>
                <a:cs typeface="Arial" panose="020B0604020202020204" pitchFamily="34" charset="0"/>
              </a:rPr>
              <a:t> І.В.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81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зображення 6">
            <a:extLst>
              <a:ext uri="{FF2B5EF4-FFF2-40B4-BE49-F238E27FC236}">
                <a16:creationId xmlns:a16="http://schemas.microsoft.com/office/drawing/2014/main" id="{1908B8B7-5B8A-D76A-CCE0-0311167F3248}"/>
              </a:ext>
            </a:extLst>
          </p:cNvPr>
          <p:cNvPicPr>
            <a:picLocks noGrp="1" noChangeAspect="1"/>
          </p:cNvPicPr>
          <p:nvPr>
            <p:ph type="pic" sz="quarter" idx="10"/>
          </p:nvPr>
        </p:nvPicPr>
        <p:blipFill>
          <a:blip r:embed="rId3"/>
          <a:srcRect l="29498" r="29498"/>
          <a:stretch>
            <a:fillRect/>
          </a:stretch>
        </p:blipFill>
        <p:spPr/>
      </p:pic>
      <p:grpSp>
        <p:nvGrpSpPr>
          <p:cNvPr id="11" name="Група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3049639" y="2173"/>
            <a:ext cx="7388298" cy="6858000"/>
            <a:chOff x="1826589" y="0"/>
            <a:chExt cx="7388298" cy="6858000"/>
          </a:xfrm>
        </p:grpSpPr>
        <p:sp>
          <p:nvSpPr>
            <p:cNvPr id="10" name="Паралелограм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аралелограм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2" name="Паралелограм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grpSp>
      <p:sp>
        <p:nvSpPr>
          <p:cNvPr id="4" name="Заголовок 3" descr="Назва">
            <a:extLst>
              <a:ext uri="{FF2B5EF4-FFF2-40B4-BE49-F238E27FC236}">
                <a16:creationId xmlns:a16="http://schemas.microsoft.com/office/drawing/2014/main" id="{DFF36EE7-AE57-42F4-ACA9-A328C1F4EA02}"/>
              </a:ext>
            </a:extLst>
          </p:cNvPr>
          <p:cNvSpPr>
            <a:spLocks noGrp="1"/>
          </p:cNvSpPr>
          <p:nvPr>
            <p:ph type="title"/>
          </p:nvPr>
        </p:nvSpPr>
        <p:spPr>
          <a:xfrm>
            <a:off x="355616" y="278096"/>
            <a:ext cx="9158446" cy="830997"/>
          </a:xfrm>
        </p:spPr>
        <p:txBody>
          <a:bodyPr rtlCol="0"/>
          <a:lstStyle/>
          <a:p>
            <a:pPr rtl="0"/>
            <a:r>
              <a:rPr lang="uk-UA" altLang="uk-UA" b="1" dirty="0">
                <a:solidFill>
                  <a:srgbClr val="002060"/>
                </a:solidFill>
                <a:latin typeface="Arial" panose="020B0604020202020204" pitchFamily="34" charset="0"/>
                <a:cs typeface="Arial" panose="020B0604020202020204" pitchFamily="34" charset="0"/>
              </a:rPr>
              <a:t>В університеті а</a:t>
            </a:r>
            <a:r>
              <a:rPr lang="ru-RU" altLang="uk-UA" b="1" dirty="0" err="1">
                <a:solidFill>
                  <a:srgbClr val="002060"/>
                </a:solidFill>
                <a:latin typeface="Arial" panose="020B0604020202020204" pitchFamily="34" charset="0"/>
                <a:cs typeface="Arial" panose="020B0604020202020204" pitchFamily="34" charset="0"/>
              </a:rPr>
              <a:t>ктивно</a:t>
            </a:r>
            <a:r>
              <a:rPr lang="ru-RU" altLang="uk-UA" b="1" dirty="0">
                <a:solidFill>
                  <a:srgbClr val="002060"/>
                </a:solidFill>
                <a:latin typeface="Arial" panose="020B0604020202020204" pitchFamily="34" charset="0"/>
                <a:cs typeface="Arial" panose="020B0604020202020204" pitchFamily="34" charset="0"/>
              </a:rPr>
              <a:t> </a:t>
            </a:r>
            <a:r>
              <a:rPr lang="ru-RU" altLang="uk-UA" b="1" dirty="0" err="1">
                <a:solidFill>
                  <a:srgbClr val="002060"/>
                </a:solidFill>
                <a:latin typeface="Arial" panose="020B0604020202020204" pitchFamily="34" charset="0"/>
                <a:cs typeface="Arial" panose="020B0604020202020204" pitchFamily="34" charset="0"/>
              </a:rPr>
              <a:t>здійснюються</a:t>
            </a:r>
            <a:r>
              <a:rPr lang="ru-RU" altLang="uk-UA" b="1" dirty="0">
                <a:solidFill>
                  <a:srgbClr val="002060"/>
                </a:solidFill>
                <a:latin typeface="Arial" panose="020B0604020202020204" pitchFamily="34" charset="0"/>
                <a:cs typeface="Arial" panose="020B0604020202020204" pitchFamily="34" charset="0"/>
              </a:rPr>
              <a:t> заходи </a:t>
            </a:r>
            <a:r>
              <a:rPr lang="ru-RU" altLang="uk-UA" b="1" dirty="0" err="1">
                <a:solidFill>
                  <a:srgbClr val="002060"/>
                </a:solidFill>
                <a:latin typeface="Arial" panose="020B0604020202020204" pitchFamily="34" charset="0"/>
                <a:cs typeface="Arial" panose="020B0604020202020204" pitchFamily="34" charset="0"/>
              </a:rPr>
              <a:t>щодо</a:t>
            </a:r>
            <a:r>
              <a:rPr lang="ru-RU" altLang="uk-UA" b="1" dirty="0">
                <a:solidFill>
                  <a:srgbClr val="002060"/>
                </a:solidFill>
                <a:latin typeface="Arial" panose="020B0604020202020204" pitchFamily="34" charset="0"/>
                <a:cs typeface="Arial" panose="020B0604020202020204" pitchFamily="34" charset="0"/>
              </a:rPr>
              <a:t> </a:t>
            </a:r>
            <a:r>
              <a:rPr lang="ru-RU" altLang="uk-UA" b="1" dirty="0" err="1">
                <a:solidFill>
                  <a:srgbClr val="002060"/>
                </a:solidFill>
                <a:latin typeface="Arial" panose="020B0604020202020204" pitchFamily="34" charset="0"/>
                <a:cs typeface="Arial" panose="020B0604020202020204" pitchFamily="34" charset="0"/>
              </a:rPr>
              <a:t>підготовки</a:t>
            </a:r>
            <a:r>
              <a:rPr lang="ru-RU" altLang="uk-UA" b="1" dirty="0">
                <a:solidFill>
                  <a:srgbClr val="002060"/>
                </a:solidFill>
                <a:latin typeface="Arial" panose="020B0604020202020204" pitchFamily="34" charset="0"/>
                <a:cs typeface="Arial" panose="020B0604020202020204" pitchFamily="34" charset="0"/>
              </a:rPr>
              <a:t> </a:t>
            </a:r>
            <a:r>
              <a:rPr lang="ru-RU" altLang="uk-UA" b="1" dirty="0" err="1">
                <a:solidFill>
                  <a:srgbClr val="002060"/>
                </a:solidFill>
                <a:latin typeface="Arial" panose="020B0604020202020204" pitchFamily="34" charset="0"/>
                <a:cs typeface="Arial" panose="020B0604020202020204" pitchFamily="34" charset="0"/>
              </a:rPr>
              <a:t>студентів-випускників</a:t>
            </a:r>
            <a:r>
              <a:rPr lang="ru-RU" altLang="uk-UA" b="1" dirty="0">
                <a:solidFill>
                  <a:srgbClr val="002060"/>
                </a:solidFill>
                <a:latin typeface="Arial" panose="020B0604020202020204" pitchFamily="34" charset="0"/>
                <a:cs typeface="Arial" panose="020B0604020202020204" pitchFamily="34" charset="0"/>
              </a:rPr>
              <a:t> до </a:t>
            </a:r>
            <a:r>
              <a:rPr lang="ru-RU" altLang="uk-UA" b="1" dirty="0" err="1">
                <a:solidFill>
                  <a:srgbClr val="002060"/>
                </a:solidFill>
                <a:latin typeface="Arial" panose="020B0604020202020204" pitchFamily="34" charset="0"/>
                <a:cs typeface="Arial" panose="020B0604020202020204" pitchFamily="34" charset="0"/>
              </a:rPr>
              <a:t>ліцензійних</a:t>
            </a:r>
            <a:r>
              <a:rPr lang="ru-RU" altLang="uk-UA" b="1" dirty="0">
                <a:solidFill>
                  <a:srgbClr val="002060"/>
                </a:solidFill>
                <a:latin typeface="Arial" panose="020B0604020202020204" pitchFamily="34" charset="0"/>
                <a:cs typeface="Arial" panose="020B0604020202020204" pitchFamily="34" charset="0"/>
              </a:rPr>
              <a:t> </a:t>
            </a:r>
            <a:r>
              <a:rPr lang="ru-RU" altLang="uk-UA" b="1" dirty="0" err="1">
                <a:solidFill>
                  <a:srgbClr val="002060"/>
                </a:solidFill>
                <a:latin typeface="Arial" panose="020B0604020202020204" pitchFamily="34" charset="0"/>
                <a:cs typeface="Arial" panose="020B0604020202020204" pitchFamily="34" charset="0"/>
              </a:rPr>
              <a:t>іспитів</a:t>
            </a:r>
            <a:r>
              <a:rPr lang="ru-RU" altLang="uk-UA" b="1" dirty="0">
                <a:solidFill>
                  <a:srgbClr val="002060"/>
                </a:solidFill>
                <a:latin typeface="Arial" panose="020B0604020202020204" pitchFamily="34" charset="0"/>
                <a:cs typeface="Arial" panose="020B0604020202020204" pitchFamily="34" charset="0"/>
              </a:rPr>
              <a:t>:</a:t>
            </a:r>
            <a:endParaRPr lang="uk-UA" b="1" dirty="0">
              <a:solidFill>
                <a:srgbClr val="002060"/>
              </a:solidFill>
              <a:latin typeface="Arial" panose="020B0604020202020204" pitchFamily="34" charset="0"/>
              <a:cs typeface="Arial" panose="020B0604020202020204" pitchFamily="34" charset="0"/>
            </a:endParaRPr>
          </a:p>
        </p:txBody>
      </p:sp>
      <p:sp>
        <p:nvSpPr>
          <p:cNvPr id="14" name="Прямокутник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Овал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7" name="Місце для номера слайда 5" descr="Номер слайда">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uk-UA" sz="1200" smtClean="0">
                <a:solidFill>
                  <a:schemeClr val="bg1"/>
                </a:solidFill>
              </a:rPr>
              <a:pPr algn="ctr" rtl="0"/>
              <a:t>6</a:t>
            </a:fld>
            <a:endParaRPr lang="uk-UA" sz="1200">
              <a:solidFill>
                <a:schemeClr val="bg1"/>
              </a:solidFill>
            </a:endParaRPr>
          </a:p>
        </p:txBody>
      </p:sp>
      <p:sp>
        <p:nvSpPr>
          <p:cNvPr id="12" name="TextBox 11">
            <a:extLst>
              <a:ext uri="{FF2B5EF4-FFF2-40B4-BE49-F238E27FC236}">
                <a16:creationId xmlns:a16="http://schemas.microsoft.com/office/drawing/2014/main" id="{BA13DC5C-A457-C464-1865-9381AE7F12EE}"/>
              </a:ext>
            </a:extLst>
          </p:cNvPr>
          <p:cNvSpPr txBox="1"/>
          <p:nvPr/>
        </p:nvSpPr>
        <p:spPr>
          <a:xfrm>
            <a:off x="540714" y="1042333"/>
            <a:ext cx="8572805" cy="4154984"/>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uk-UA" sz="2400" dirty="0">
                <a:latin typeface="Arial" panose="020B0604020202020204" pitchFamily="34" charset="0"/>
                <a:cs typeface="Arial" panose="020B0604020202020204" pitchFamily="34" charset="0"/>
              </a:rPr>
              <a:t>«</a:t>
            </a:r>
            <a:r>
              <a:rPr lang="ru-RU" altLang="uk-UA" sz="2400" b="1" dirty="0">
                <a:latin typeface="Arial" panose="020B0604020202020204" pitchFamily="34" charset="0"/>
                <a:cs typeface="Arial" panose="020B0604020202020204" pitchFamily="34" charset="0"/>
              </a:rPr>
              <a:t>Крок Б. </a:t>
            </a:r>
            <a:r>
              <a:rPr lang="ru-RU" altLang="uk-UA" sz="2400" dirty="0" err="1">
                <a:latin typeface="Arial" panose="020B0604020202020204" pitchFamily="34" charset="0"/>
                <a:cs typeface="Arial" panose="020B0604020202020204" pitchFamily="34" charset="0"/>
              </a:rPr>
              <a:t>Сестринська</a:t>
            </a:r>
            <a:r>
              <a:rPr lang="ru-RU" altLang="uk-UA" sz="2400" dirty="0">
                <a:latin typeface="Arial" panose="020B0604020202020204" pitchFamily="34" charset="0"/>
                <a:cs typeface="Arial" panose="020B0604020202020204" pitchFamily="34" charset="0"/>
              </a:rPr>
              <a:t> справа»;</a:t>
            </a:r>
            <a:r>
              <a:rPr lang="en-US" altLang="uk-UA" sz="2400" dirty="0">
                <a:latin typeface="Arial" panose="020B0604020202020204" pitchFamily="34" charset="0"/>
                <a:cs typeface="Arial" panose="020B0604020202020204" pitchFamily="34" charset="0"/>
              </a:rPr>
              <a:t> </a:t>
            </a:r>
            <a:endParaRPr lang="uk-UA" altLang="uk-UA" sz="2400" dirty="0">
              <a:latin typeface="Arial" panose="020B0604020202020204" pitchFamily="34" charset="0"/>
              <a:cs typeface="Arial" panose="020B0604020202020204" pitchFamily="34" charset="0"/>
            </a:endParaRPr>
          </a:p>
          <a:p>
            <a:pPr marL="285750" indent="-285750" algn="just" eaLnBrk="1" hangingPunct="1">
              <a:buFont typeface="Arial" panose="020B0604020202020204" pitchFamily="34" charset="0"/>
              <a:buChar char="•"/>
            </a:pPr>
            <a:r>
              <a:rPr lang="ru-RU" altLang="uk-UA" sz="2400" dirty="0">
                <a:latin typeface="Arial" panose="020B0604020202020204" pitchFamily="34" charset="0"/>
                <a:cs typeface="Arial" panose="020B0604020202020204" pitchFamily="34" charset="0"/>
              </a:rPr>
              <a:t>«</a:t>
            </a:r>
            <a:r>
              <a:rPr lang="ru-RU" altLang="uk-UA" sz="2400" b="1" dirty="0">
                <a:latin typeface="Arial" panose="020B0604020202020204" pitchFamily="34" charset="0"/>
                <a:cs typeface="Arial" panose="020B0604020202020204" pitchFamily="34" charset="0"/>
              </a:rPr>
              <a:t>Крок М. </a:t>
            </a:r>
            <a:r>
              <a:rPr lang="ru-RU" altLang="uk-UA" sz="2400" dirty="0" err="1">
                <a:latin typeface="Arial" panose="020B0604020202020204" pitchFamily="34" charset="0"/>
                <a:cs typeface="Arial" panose="020B0604020202020204" pitchFamily="34" charset="0"/>
              </a:rPr>
              <a:t>Сестринська</a:t>
            </a:r>
            <a:r>
              <a:rPr lang="ru-RU" altLang="uk-UA" sz="2400" dirty="0">
                <a:latin typeface="Arial" panose="020B0604020202020204" pitchFamily="34" charset="0"/>
                <a:cs typeface="Arial" panose="020B0604020202020204" pitchFamily="34" charset="0"/>
              </a:rPr>
              <a:t> справа»;</a:t>
            </a:r>
          </a:p>
          <a:p>
            <a:pPr marL="285750" indent="-285750" algn="just" eaLnBrk="1" hangingPunct="1">
              <a:buFont typeface="Arial" panose="020B0604020202020204" pitchFamily="34" charset="0"/>
              <a:buChar char="•"/>
            </a:pPr>
            <a:r>
              <a:rPr lang="uk-UA" altLang="uk-UA" sz="2400" b="1" dirty="0">
                <a:solidFill>
                  <a:prstClr val="black"/>
                </a:solidFill>
                <a:latin typeface="Arial" panose="020B0604020202020204" pitchFamily="34" charset="0"/>
                <a:cs typeface="Arial" panose="020B0604020202020204" pitchFamily="34" charset="0"/>
              </a:rPr>
              <a:t>ЄДКІ, Етап 2 </a:t>
            </a:r>
            <a:r>
              <a:rPr lang="ru-RU" altLang="uk-UA" sz="2400" dirty="0">
                <a:solidFill>
                  <a:prstClr val="black"/>
                </a:solidFill>
                <a:latin typeface="Arial" panose="020B0604020202020204" pitchFamily="34" charset="0"/>
                <a:cs typeface="Arial" panose="020B0604020202020204" pitchFamily="34" charset="0"/>
              </a:rPr>
              <a:t>для </a:t>
            </a:r>
            <a:r>
              <a:rPr lang="ru-RU" altLang="uk-UA" sz="2400" dirty="0" err="1">
                <a:solidFill>
                  <a:prstClr val="black"/>
                </a:solidFill>
                <a:latin typeface="Arial" panose="020B0604020202020204" pitchFamily="34" charset="0"/>
                <a:cs typeface="Arial" panose="020B0604020202020204" pitchFamily="34" charset="0"/>
              </a:rPr>
              <a:t>спеціальності</a:t>
            </a:r>
            <a:r>
              <a:rPr lang="ru-RU" altLang="uk-UA" sz="2400" dirty="0">
                <a:solidFill>
                  <a:prstClr val="black"/>
                </a:solidFill>
                <a:latin typeface="Arial" panose="020B0604020202020204" pitchFamily="34" charset="0"/>
                <a:cs typeface="Arial" panose="020B0604020202020204" pitchFamily="34" charset="0"/>
              </a:rPr>
              <a:t> </a:t>
            </a:r>
            <a:r>
              <a:rPr lang="ru-RU" altLang="uk-UA" sz="2400" b="1" dirty="0">
                <a:solidFill>
                  <a:prstClr val="black"/>
                </a:solidFill>
                <a:latin typeface="Arial" panose="020B0604020202020204" pitchFamily="34" charset="0"/>
                <a:cs typeface="Arial" panose="020B0604020202020204" pitchFamily="34" charset="0"/>
              </a:rPr>
              <a:t>«Медицина» </a:t>
            </a:r>
            <a:r>
              <a:rPr lang="uk-UA" altLang="uk-UA" sz="2400" dirty="0">
                <a:solidFill>
                  <a:prstClr val="black"/>
                </a:solidFill>
                <a:latin typeface="Arial" panose="020B0604020202020204" pitchFamily="34" charset="0"/>
                <a:cs typeface="Arial" panose="020B0604020202020204" pitchFamily="34" charset="0"/>
              </a:rPr>
              <a:t>Інтегрований тестовий іспит </a:t>
            </a:r>
            <a:r>
              <a:rPr lang="ru-RU" altLang="uk-UA" sz="2400" b="1" dirty="0">
                <a:solidFill>
                  <a:prstClr val="black"/>
                </a:solidFill>
                <a:latin typeface="Arial" panose="020B0604020202020204" pitchFamily="34" charset="0"/>
                <a:cs typeface="Arial" panose="020B0604020202020204" pitchFamily="34" charset="0"/>
              </a:rPr>
              <a:t>«Крок 2»;</a:t>
            </a:r>
          </a:p>
          <a:p>
            <a:pPr marL="285750" indent="-285750" algn="just" eaLnBrk="1" hangingPunct="1">
              <a:buFont typeface="Arial" panose="020B0604020202020204" pitchFamily="34" charset="0"/>
              <a:buChar char="•"/>
            </a:pPr>
            <a:r>
              <a:rPr lang="uk-UA" altLang="uk-UA" sz="2400" b="1" dirty="0">
                <a:solidFill>
                  <a:prstClr val="black"/>
                </a:solidFill>
                <a:latin typeface="Arial" panose="020B0604020202020204" pitchFamily="34" charset="0"/>
                <a:cs typeface="Arial" panose="020B0604020202020204" pitchFamily="34" charset="0"/>
              </a:rPr>
              <a:t>ЄДКІ, Етап 2</a:t>
            </a:r>
            <a:r>
              <a:rPr lang="ru-RU" altLang="uk-UA" sz="2400" b="1" dirty="0">
                <a:solidFill>
                  <a:prstClr val="black"/>
                </a:solidFill>
                <a:latin typeface="Arial" panose="020B0604020202020204" pitchFamily="34" charset="0"/>
                <a:cs typeface="Arial" panose="020B0604020202020204" pitchFamily="34" charset="0"/>
              </a:rPr>
              <a:t> </a:t>
            </a:r>
            <a:r>
              <a:rPr lang="ru-RU" altLang="uk-UA" sz="2400" dirty="0">
                <a:solidFill>
                  <a:prstClr val="black"/>
                </a:solidFill>
                <a:latin typeface="Arial" panose="020B0604020202020204" pitchFamily="34" charset="0"/>
                <a:cs typeface="Arial" panose="020B0604020202020204" pitchFamily="34" charset="0"/>
              </a:rPr>
              <a:t>для </a:t>
            </a:r>
            <a:r>
              <a:rPr lang="ru-RU" altLang="uk-UA" sz="2400" dirty="0" err="1">
                <a:solidFill>
                  <a:prstClr val="black"/>
                </a:solidFill>
                <a:latin typeface="Arial" panose="020B0604020202020204" pitchFamily="34" charset="0"/>
                <a:cs typeface="Arial" panose="020B0604020202020204" pitchFamily="34" charset="0"/>
              </a:rPr>
              <a:t>спеціальності</a:t>
            </a:r>
            <a:r>
              <a:rPr lang="ru-RU" altLang="uk-UA" sz="2400" dirty="0">
                <a:solidFill>
                  <a:prstClr val="black"/>
                </a:solidFill>
                <a:latin typeface="Arial" panose="020B0604020202020204" pitchFamily="34" charset="0"/>
                <a:cs typeface="Arial" panose="020B0604020202020204" pitchFamily="34" charset="0"/>
              </a:rPr>
              <a:t> </a:t>
            </a:r>
            <a:r>
              <a:rPr lang="ru-RU" altLang="uk-UA" sz="2400" b="1" dirty="0">
                <a:solidFill>
                  <a:prstClr val="black"/>
                </a:solidFill>
                <a:latin typeface="Arial" panose="020B0604020202020204" pitchFamily="34" charset="0"/>
                <a:cs typeface="Arial" panose="020B0604020202020204" pitchFamily="34" charset="0"/>
              </a:rPr>
              <a:t>«</a:t>
            </a:r>
            <a:r>
              <a:rPr lang="ru-RU" altLang="uk-UA" sz="2400" b="1" dirty="0" err="1">
                <a:solidFill>
                  <a:prstClr val="black"/>
                </a:solidFill>
                <a:latin typeface="Arial" panose="020B0604020202020204" pitchFamily="34" charset="0"/>
                <a:cs typeface="Arial" panose="020B0604020202020204" pitchFamily="34" charset="0"/>
              </a:rPr>
              <a:t>Medicine</a:t>
            </a:r>
            <a:r>
              <a:rPr lang="ru-RU" altLang="uk-UA" sz="2400" b="1" dirty="0">
                <a:solidFill>
                  <a:prstClr val="black"/>
                </a:solidFill>
                <a:latin typeface="Arial" panose="020B0604020202020204" pitchFamily="34" charset="0"/>
                <a:cs typeface="Arial" panose="020B0604020202020204" pitchFamily="34" charset="0"/>
              </a:rPr>
              <a:t>»</a:t>
            </a:r>
            <a:r>
              <a:rPr lang="uk-UA" altLang="uk-UA" sz="2400" b="1" dirty="0">
                <a:solidFill>
                  <a:prstClr val="black"/>
                </a:solidFill>
                <a:latin typeface="Arial" panose="020B0604020202020204" pitchFamily="34" charset="0"/>
                <a:cs typeface="Arial" panose="020B0604020202020204" pitchFamily="34" charset="0"/>
              </a:rPr>
              <a:t> </a:t>
            </a:r>
            <a:r>
              <a:rPr lang="uk-UA" altLang="uk-UA" sz="2400" dirty="0">
                <a:solidFill>
                  <a:prstClr val="black"/>
                </a:solidFill>
                <a:latin typeface="Arial" panose="020B0604020202020204" pitchFamily="34" charset="0"/>
                <a:cs typeface="Arial" panose="020B0604020202020204" pitchFamily="34" charset="0"/>
              </a:rPr>
              <a:t>Інтегрований тестовий іспит </a:t>
            </a:r>
            <a:r>
              <a:rPr lang="ru-RU" altLang="uk-UA" sz="2400" b="1" dirty="0">
                <a:solidFill>
                  <a:prstClr val="black"/>
                </a:solidFill>
                <a:latin typeface="Arial" panose="020B0604020202020204" pitchFamily="34" charset="0"/>
                <a:cs typeface="Arial" panose="020B0604020202020204" pitchFamily="34" charset="0"/>
              </a:rPr>
              <a:t>«</a:t>
            </a:r>
            <a:r>
              <a:rPr lang="ru-RU" altLang="uk-UA" sz="2400" b="1" dirty="0" err="1">
                <a:solidFill>
                  <a:prstClr val="black"/>
                </a:solidFill>
                <a:latin typeface="Arial" panose="020B0604020202020204" pitchFamily="34" charset="0"/>
                <a:cs typeface="Arial" panose="020B0604020202020204" pitchFamily="34" charset="0"/>
              </a:rPr>
              <a:t>Krok</a:t>
            </a:r>
            <a:r>
              <a:rPr lang="ru-RU" altLang="uk-UA" sz="2400" b="1" dirty="0">
                <a:solidFill>
                  <a:prstClr val="black"/>
                </a:solidFill>
                <a:latin typeface="Arial" panose="020B0604020202020204" pitchFamily="34" charset="0"/>
                <a:cs typeface="Arial" panose="020B0604020202020204" pitchFamily="34" charset="0"/>
              </a:rPr>
              <a:t> 2»; </a:t>
            </a:r>
          </a:p>
          <a:p>
            <a:pPr marL="285750" indent="-285750" algn="just" eaLnBrk="1" hangingPunct="1">
              <a:buFont typeface="Arial" panose="020B0604020202020204" pitchFamily="34" charset="0"/>
              <a:buChar char="•"/>
            </a:pPr>
            <a:r>
              <a:rPr lang="uk-UA" altLang="uk-UA" sz="2400" b="1" dirty="0">
                <a:solidFill>
                  <a:prstClr val="black"/>
                </a:solidFill>
                <a:latin typeface="Arial" panose="020B0604020202020204" pitchFamily="34" charset="0"/>
                <a:cs typeface="Arial" panose="020B0604020202020204" pitchFamily="34" charset="0"/>
              </a:rPr>
              <a:t>ЄДКІ, Етап 2 </a:t>
            </a:r>
            <a:r>
              <a:rPr lang="uk-UA" altLang="uk-UA" sz="2400" dirty="0">
                <a:solidFill>
                  <a:prstClr val="black"/>
                </a:solidFill>
                <a:latin typeface="Arial" panose="020B0604020202020204" pitchFamily="34" charset="0"/>
                <a:cs typeface="Arial" panose="020B0604020202020204" pitchFamily="34" charset="0"/>
              </a:rPr>
              <a:t>для спеціальності </a:t>
            </a:r>
            <a:r>
              <a:rPr lang="uk-UA" altLang="uk-UA" sz="2400" b="1" dirty="0">
                <a:solidFill>
                  <a:prstClr val="black"/>
                </a:solidFill>
                <a:latin typeface="Arial" panose="020B0604020202020204" pitchFamily="34" charset="0"/>
                <a:cs typeface="Arial" panose="020B0604020202020204" pitchFamily="34" charset="0"/>
              </a:rPr>
              <a:t>«Фармація, промислова фармація», </a:t>
            </a:r>
            <a:r>
              <a:rPr lang="uk-UA" altLang="uk-UA" sz="2400" dirty="0">
                <a:solidFill>
                  <a:prstClr val="black"/>
                </a:solidFill>
                <a:latin typeface="Arial" panose="020B0604020202020204" pitchFamily="34" charset="0"/>
                <a:cs typeface="Arial" panose="020B0604020202020204" pitchFamily="34" charset="0"/>
              </a:rPr>
              <a:t>Інтегрований тестовий іспит </a:t>
            </a:r>
            <a:r>
              <a:rPr lang="ru-RU" altLang="uk-UA" sz="2400" b="1" dirty="0">
                <a:solidFill>
                  <a:prstClr val="black"/>
                </a:solidFill>
                <a:latin typeface="Arial" panose="020B0604020202020204" pitchFamily="34" charset="0"/>
                <a:cs typeface="Arial" panose="020B0604020202020204" pitchFamily="34" charset="0"/>
              </a:rPr>
              <a:t>«Крок 2»;</a:t>
            </a:r>
            <a:endParaRPr lang="uk-UA" altLang="uk-UA" sz="2400" b="1" dirty="0">
              <a:solidFill>
                <a:prstClr val="black"/>
              </a:solidFill>
              <a:latin typeface="Arial" panose="020B0604020202020204" pitchFamily="34" charset="0"/>
              <a:cs typeface="Arial" panose="020B0604020202020204" pitchFamily="34" charset="0"/>
            </a:endParaRPr>
          </a:p>
          <a:p>
            <a:pPr marL="285750" indent="-285750" algn="just" eaLnBrk="1" hangingPunct="1">
              <a:buFont typeface="Arial" panose="020B0604020202020204" pitchFamily="34" charset="0"/>
              <a:buChar char="•"/>
            </a:pPr>
            <a:r>
              <a:rPr lang="uk-UA" altLang="uk-UA" sz="2400" b="1" dirty="0">
                <a:solidFill>
                  <a:prstClr val="black"/>
                </a:solidFill>
                <a:latin typeface="Arial" panose="020B0604020202020204" pitchFamily="34" charset="0"/>
                <a:cs typeface="Arial" panose="020B0604020202020204" pitchFamily="34" charset="0"/>
              </a:rPr>
              <a:t>ЄДКІ, Етап 2 </a:t>
            </a:r>
            <a:r>
              <a:rPr lang="uk-UA" altLang="uk-UA" sz="2400" dirty="0">
                <a:solidFill>
                  <a:prstClr val="black"/>
                </a:solidFill>
                <a:latin typeface="Arial" panose="020B0604020202020204" pitchFamily="34" charset="0"/>
                <a:cs typeface="Arial" panose="020B0604020202020204" pitchFamily="34" charset="0"/>
              </a:rPr>
              <a:t>для спеціальності </a:t>
            </a:r>
            <a:r>
              <a:rPr lang="uk-UA" altLang="uk-UA" sz="2400" b="1" dirty="0">
                <a:solidFill>
                  <a:prstClr val="black"/>
                </a:solidFill>
                <a:latin typeface="Arial" panose="020B0604020202020204" pitchFamily="34" charset="0"/>
                <a:cs typeface="Arial" panose="020B0604020202020204" pitchFamily="34" charset="0"/>
              </a:rPr>
              <a:t>«Стоматологія» </a:t>
            </a:r>
            <a:r>
              <a:rPr lang="uk-UA" altLang="uk-UA" sz="2400" dirty="0">
                <a:solidFill>
                  <a:prstClr val="black"/>
                </a:solidFill>
                <a:latin typeface="Arial" panose="020B0604020202020204" pitchFamily="34" charset="0"/>
                <a:cs typeface="Arial" panose="020B0604020202020204" pitchFamily="34" charset="0"/>
              </a:rPr>
              <a:t>Інтегрований тестовий іспит </a:t>
            </a:r>
            <a:r>
              <a:rPr lang="ru-RU" altLang="uk-UA" sz="2400" b="1" dirty="0">
                <a:solidFill>
                  <a:prstClr val="black"/>
                </a:solidFill>
                <a:latin typeface="Arial" panose="020B0604020202020204" pitchFamily="34" charset="0"/>
                <a:cs typeface="Arial" panose="020B0604020202020204" pitchFamily="34" charset="0"/>
              </a:rPr>
              <a:t>«Крок 2»</a:t>
            </a:r>
            <a:r>
              <a:rPr lang="uk-UA" altLang="uk-UA" sz="2400" b="1" dirty="0">
                <a:solidFill>
                  <a:prstClr val="black"/>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110D238F-71CE-241A-337C-455D4FE32C62}"/>
              </a:ext>
            </a:extLst>
          </p:cNvPr>
          <p:cNvSpPr txBox="1"/>
          <p:nvPr/>
        </p:nvSpPr>
        <p:spPr>
          <a:xfrm>
            <a:off x="355616" y="5269399"/>
            <a:ext cx="8201867" cy="830997"/>
          </a:xfrm>
          <a:prstGeom prst="rect">
            <a:avLst/>
          </a:prstGeom>
          <a:noFill/>
        </p:spPr>
        <p:txBody>
          <a:bodyPr wrap="square">
            <a:spAutoFit/>
          </a:bodyPr>
          <a:lstStyle/>
          <a:p>
            <a:pPr algn="just" eaLnBrk="1" hangingPunct="1"/>
            <a:r>
              <a:rPr lang="ru-RU" altLang="uk-UA" sz="2400" b="1" dirty="0">
                <a:solidFill>
                  <a:srgbClr val="002060"/>
                </a:solidFill>
                <a:latin typeface="Arial" panose="020B0604020202020204" pitchFamily="34" charset="0"/>
                <a:ea typeface="+mj-ea"/>
                <a:cs typeface="Arial" panose="020B0604020202020204" pitchFamily="34" charset="0"/>
              </a:rPr>
              <a:t>та </a:t>
            </a:r>
            <a:r>
              <a:rPr lang="ru-RU" altLang="uk-UA" sz="2400" b="1" dirty="0" err="1">
                <a:solidFill>
                  <a:srgbClr val="002060"/>
                </a:solidFill>
                <a:latin typeface="Arial" panose="020B0604020202020204" pitchFamily="34" charset="0"/>
                <a:ea typeface="+mj-ea"/>
                <a:cs typeface="Arial" panose="020B0604020202020204" pitchFamily="34" charset="0"/>
              </a:rPr>
              <a:t>випускних</a:t>
            </a:r>
            <a:r>
              <a:rPr lang="ru-RU" altLang="uk-UA" sz="2400" b="1" dirty="0">
                <a:solidFill>
                  <a:srgbClr val="002060"/>
                </a:solidFill>
                <a:latin typeface="Arial" panose="020B0604020202020204" pitchFamily="34" charset="0"/>
                <a:ea typeface="+mj-ea"/>
                <a:cs typeface="Arial" panose="020B0604020202020204" pitchFamily="34" charset="0"/>
              </a:rPr>
              <a:t>  </a:t>
            </a:r>
            <a:r>
              <a:rPr lang="ru-RU" altLang="uk-UA" sz="2400" b="1" dirty="0" err="1">
                <a:solidFill>
                  <a:srgbClr val="002060"/>
                </a:solidFill>
                <a:latin typeface="Arial" panose="020B0604020202020204" pitchFamily="34" charset="0"/>
                <a:ea typeface="+mj-ea"/>
                <a:cs typeface="Arial" panose="020B0604020202020204" pitchFamily="34" charset="0"/>
              </a:rPr>
              <a:t>іспитів</a:t>
            </a:r>
            <a:r>
              <a:rPr lang="ru-RU" altLang="uk-UA" sz="2400" b="1" dirty="0">
                <a:solidFill>
                  <a:srgbClr val="002060"/>
                </a:solidFill>
                <a:latin typeface="Arial" panose="020B0604020202020204" pitchFamily="34" charset="0"/>
                <a:ea typeface="+mj-ea"/>
                <a:cs typeface="Arial" panose="020B0604020202020204" pitchFamily="34" charset="0"/>
              </a:rPr>
              <a:t> у </a:t>
            </a:r>
            <a:r>
              <a:rPr lang="ru-RU" altLang="uk-UA" sz="2400" b="1" dirty="0" err="1">
                <a:solidFill>
                  <a:srgbClr val="002060"/>
                </a:solidFill>
                <a:latin typeface="Arial" panose="020B0604020202020204" pitchFamily="34" charset="0"/>
                <a:ea typeface="+mj-ea"/>
                <a:cs typeface="Arial" panose="020B0604020202020204" pitchFamily="34" charset="0"/>
              </a:rPr>
              <a:t>форматі</a:t>
            </a:r>
            <a:r>
              <a:rPr lang="ru-RU" altLang="uk-UA" sz="2400" b="1" dirty="0">
                <a:solidFill>
                  <a:srgbClr val="002060"/>
                </a:solidFill>
                <a:latin typeface="Arial" panose="020B0604020202020204" pitchFamily="34" charset="0"/>
                <a:ea typeface="+mj-ea"/>
                <a:cs typeface="Arial" panose="020B0604020202020204" pitchFamily="34" charset="0"/>
              </a:rPr>
              <a:t> ОСП(К)І для </a:t>
            </a:r>
            <a:r>
              <a:rPr lang="ru-RU" altLang="uk-UA" sz="2400" b="1" dirty="0" err="1">
                <a:solidFill>
                  <a:srgbClr val="002060"/>
                </a:solidFill>
                <a:latin typeface="Arial" panose="020B0604020202020204" pitchFamily="34" charset="0"/>
                <a:ea typeface="+mj-ea"/>
                <a:cs typeface="Arial" panose="020B0604020202020204" pitchFamily="34" charset="0"/>
              </a:rPr>
              <a:t>спеціальностей</a:t>
            </a:r>
            <a:r>
              <a:rPr lang="ru-RU" altLang="uk-UA" sz="2400" b="1" dirty="0">
                <a:solidFill>
                  <a:srgbClr val="002060"/>
                </a:solidFill>
                <a:latin typeface="Arial" panose="020B0604020202020204" pitchFamily="34" charset="0"/>
                <a:ea typeface="+mj-ea"/>
                <a:cs typeface="Arial" panose="020B0604020202020204" pitchFamily="34" charset="0"/>
              </a:rPr>
              <a:t> «Медицина» та «</a:t>
            </a:r>
            <a:r>
              <a:rPr lang="ru-RU" altLang="uk-UA" sz="2400" b="1" dirty="0" err="1">
                <a:solidFill>
                  <a:srgbClr val="002060"/>
                </a:solidFill>
                <a:latin typeface="Arial" panose="020B0604020202020204" pitchFamily="34" charset="0"/>
                <a:ea typeface="+mj-ea"/>
                <a:cs typeface="Arial" panose="020B0604020202020204" pitchFamily="34" charset="0"/>
              </a:rPr>
              <a:t>Стоматологія</a:t>
            </a:r>
            <a:r>
              <a:rPr lang="ru-RU" altLang="uk-UA" sz="2400" b="1" dirty="0">
                <a:solidFill>
                  <a:srgbClr val="002060"/>
                </a:solidFill>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155923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161199"/>
            <a:ext cx="11071134" cy="105800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Рівень теоретичної підготовки</a:t>
            </a:r>
            <a:br>
              <a:rPr lang="uk-UA" sz="28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 студентів 6 курсу медичних факультетів</a:t>
            </a:r>
            <a:br>
              <a:rPr lang="uk-UA" sz="2400" b="1" dirty="0">
                <a:solidFill>
                  <a:srgbClr val="002060"/>
                </a:solidFill>
                <a:latin typeface="Arial" panose="020B0604020202020204" pitchFamily="34" charset="0"/>
                <a:cs typeface="Arial" panose="020B0604020202020204" pitchFamily="34" charset="0"/>
              </a:rPr>
            </a:br>
            <a:r>
              <a:rPr lang="uk-UA" sz="2400" dirty="0">
                <a:solidFill>
                  <a:srgbClr val="002060"/>
                </a:solidFill>
                <a:latin typeface="Arial" panose="020B0604020202020204" pitchFamily="34" charset="0"/>
                <a:cs typeface="Arial" panose="020B0604020202020204" pitchFamily="34" charset="0"/>
              </a:rPr>
              <a:t>(за результатами складання </a:t>
            </a:r>
            <a:r>
              <a:rPr lang="uk-UA" sz="2000" dirty="0">
                <a:solidFill>
                  <a:srgbClr val="002060"/>
                </a:solidFill>
                <a:latin typeface="Arial" panose="020B0604020202020204" pitchFamily="34" charset="0"/>
                <a:cs typeface="Arial" panose="020B0604020202020204" pitchFamily="34" charset="0"/>
              </a:rPr>
              <a:t>ДТТ)</a:t>
            </a:r>
            <a:br>
              <a:rPr lang="uk-UA" sz="2000" dirty="0">
                <a:latin typeface="Arial" panose="020B0604020202020204" pitchFamily="34" charset="0"/>
                <a:cs typeface="Arial" panose="020B0604020202020204" pitchFamily="34" charset="0"/>
              </a:rPr>
            </a:br>
            <a:endParaRPr lang="uk-UA" dirty="0">
              <a:latin typeface="Arial" panose="020B0604020202020204" pitchFamily="34" charset="0"/>
              <a:cs typeface="Arial" panose="020B0604020202020204" pitchFamily="34" charset="0"/>
            </a:endParaRPr>
          </a:p>
        </p:txBody>
      </p:sp>
      <p:graphicFrame>
        <p:nvGraphicFramePr>
          <p:cNvPr id="7" name="Диаграмма 1">
            <a:extLst>
              <a:ext uri="{FF2B5EF4-FFF2-40B4-BE49-F238E27FC236}">
                <a16:creationId xmlns:a16="http://schemas.microsoft.com/office/drawing/2014/main" id="{80E93B6C-F0FE-2357-0D9D-71BD004DBB9E}"/>
              </a:ext>
            </a:extLst>
          </p:cNvPr>
          <p:cNvGraphicFramePr>
            <a:graphicFrameLocks/>
          </p:cNvGraphicFramePr>
          <p:nvPr>
            <p:extLst>
              <p:ext uri="{D42A27DB-BD31-4B8C-83A1-F6EECF244321}">
                <p14:modId xmlns:p14="http://schemas.microsoft.com/office/powerpoint/2010/main" val="1670820401"/>
              </p:ext>
            </p:extLst>
          </p:nvPr>
        </p:nvGraphicFramePr>
        <p:xfrm>
          <a:off x="470626" y="1219200"/>
          <a:ext cx="11250748" cy="50088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96DD865-1B93-EBA3-85A0-673599B3E3B8}"/>
              </a:ext>
            </a:extLst>
          </p:cNvPr>
          <p:cNvSpPr txBox="1"/>
          <p:nvPr/>
        </p:nvSpPr>
        <p:spPr>
          <a:xfrm>
            <a:off x="1842226" y="6488668"/>
            <a:ext cx="9054374" cy="369332"/>
          </a:xfrm>
          <a:prstGeom prst="rect">
            <a:avLst/>
          </a:prstGeom>
          <a:noFill/>
        </p:spPr>
        <p:txBody>
          <a:bodyPr wrap="square">
            <a:spAutoFit/>
          </a:bodyPr>
          <a:lstStyle/>
          <a:p>
            <a:pPr eaLnBrk="1" hangingPunct="1">
              <a:defRPr/>
            </a:pPr>
            <a:r>
              <a:rPr lang="uk-UA" b="1" dirty="0">
                <a:latin typeface="Arial" panose="020B0604020202020204" pitchFamily="34" charset="0"/>
                <a:cs typeface="Arial" panose="020B0604020202020204" pitchFamily="34" charset="0"/>
              </a:rPr>
              <a:t>Середній % вірних відповідей  у студентів 6 курсу медичних факультетів</a:t>
            </a:r>
            <a:endParaRPr lang="ru-RU" dirty="0">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DDAECF-D4AF-41D0-B5AD-6DE783C5A345}"/>
              </a:ext>
            </a:extLst>
          </p:cNvPr>
          <p:cNvSpPr txBox="1"/>
          <p:nvPr/>
        </p:nvSpPr>
        <p:spPr>
          <a:xfrm>
            <a:off x="2675527" y="5638800"/>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МФ № 1</a:t>
            </a:r>
          </a:p>
        </p:txBody>
      </p:sp>
      <p:sp>
        <p:nvSpPr>
          <p:cNvPr id="10" name="TextBox 9">
            <a:extLst>
              <a:ext uri="{FF2B5EF4-FFF2-40B4-BE49-F238E27FC236}">
                <a16:creationId xmlns:a16="http://schemas.microsoft.com/office/drawing/2014/main" id="{BDDE48AC-9FDD-5FFC-47A7-7E80FFF9AACF}"/>
              </a:ext>
            </a:extLst>
          </p:cNvPr>
          <p:cNvSpPr txBox="1"/>
          <p:nvPr/>
        </p:nvSpPr>
        <p:spPr>
          <a:xfrm>
            <a:off x="5643970" y="5638799"/>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МФ № 2</a:t>
            </a:r>
          </a:p>
        </p:txBody>
      </p:sp>
      <p:sp>
        <p:nvSpPr>
          <p:cNvPr id="11" name="TextBox 10">
            <a:extLst>
              <a:ext uri="{FF2B5EF4-FFF2-40B4-BE49-F238E27FC236}">
                <a16:creationId xmlns:a16="http://schemas.microsoft.com/office/drawing/2014/main" id="{BEA768E9-9CBE-A711-02EE-EC1B4240D72B}"/>
              </a:ext>
            </a:extLst>
          </p:cNvPr>
          <p:cNvSpPr txBox="1"/>
          <p:nvPr/>
        </p:nvSpPr>
        <p:spPr>
          <a:xfrm>
            <a:off x="8490494" y="5638798"/>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МФ № 3</a:t>
            </a:r>
          </a:p>
        </p:txBody>
      </p:sp>
      <p:sp>
        <p:nvSpPr>
          <p:cNvPr id="12" name="Прямоугольник 5">
            <a:extLst>
              <a:ext uri="{FF2B5EF4-FFF2-40B4-BE49-F238E27FC236}">
                <a16:creationId xmlns:a16="http://schemas.microsoft.com/office/drawing/2014/main" id="{551E3D92-6E1A-378C-0DEF-27937AC2E785}"/>
              </a:ext>
            </a:extLst>
          </p:cNvPr>
          <p:cNvSpPr/>
          <p:nvPr/>
        </p:nvSpPr>
        <p:spPr>
          <a:xfrm>
            <a:off x="570920" y="3492807"/>
            <a:ext cx="458780" cy="461665"/>
          </a:xfrm>
          <a:prstGeom prst="rect">
            <a:avLst/>
          </a:prstGeom>
        </p:spPr>
        <p:txBody>
          <a:bodyPr wrap="none">
            <a:spAutoFit/>
          </a:bodyPr>
          <a:lstStyle/>
          <a:p>
            <a:r>
              <a:rPr lang="uk-UA" sz="2400" b="1" dirty="0">
                <a:latin typeface="Arial" panose="020B0604020202020204" pitchFamily="34" charset="0"/>
                <a:cs typeface="Arial" panose="020B0604020202020204" pitchFamily="34" charset="0"/>
              </a:rPr>
              <a:t>%</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7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470626" y="262799"/>
            <a:ext cx="11071134" cy="1058001"/>
          </a:xfrm>
        </p:spPr>
        <p:txBody>
          <a:bodyPr rtlCol="0"/>
          <a:lstStyle/>
          <a:p>
            <a:pPr algn="ctr" rtl="0"/>
            <a:r>
              <a:rPr lang="uk-UA" sz="2800" b="1" dirty="0">
                <a:solidFill>
                  <a:srgbClr val="002060"/>
                </a:solidFill>
                <a:latin typeface="Arial" panose="020B0604020202020204" pitchFamily="34" charset="0"/>
                <a:cs typeface="Arial" panose="020B0604020202020204" pitchFamily="34" charset="0"/>
              </a:rPr>
              <a:t>Відсоток  студентів 6 курсу медичних факультетів, віднесених до групи “</a:t>
            </a:r>
            <a:r>
              <a:rPr lang="uk-UA" sz="2800" b="1" dirty="0">
                <a:solidFill>
                  <a:srgbClr val="C00000"/>
                </a:solidFill>
                <a:latin typeface="Arial" panose="020B0604020202020204" pitchFamily="34" charset="0"/>
                <a:cs typeface="Arial" panose="020B0604020202020204" pitchFamily="34" charset="0"/>
              </a:rPr>
              <a:t>ризику</a:t>
            </a:r>
            <a:r>
              <a:rPr lang="uk-UA" sz="2800" b="1" dirty="0">
                <a:solidFill>
                  <a:srgbClr val="002060"/>
                </a:solidFill>
                <a:latin typeface="Arial" panose="020B0604020202020204" pitchFamily="34" charset="0"/>
                <a:cs typeface="Arial" panose="020B0604020202020204" pitchFamily="34" charset="0"/>
              </a:rPr>
              <a:t>”</a:t>
            </a:r>
            <a:br>
              <a:rPr lang="uk-UA" sz="2800" b="1" dirty="0">
                <a:solidFill>
                  <a:srgbClr val="002060"/>
                </a:solidFill>
                <a:latin typeface="Arial" panose="020B0604020202020204" pitchFamily="34" charset="0"/>
                <a:cs typeface="Arial" panose="020B0604020202020204" pitchFamily="34" charset="0"/>
              </a:rPr>
            </a:br>
            <a:endParaRPr lang="uk-UA" sz="2800" b="1" dirty="0">
              <a:solidFill>
                <a:srgbClr val="002060"/>
              </a:solidFill>
              <a:latin typeface="Arial" panose="020B0604020202020204" pitchFamily="34" charset="0"/>
              <a:cs typeface="Arial" panose="020B0604020202020204" pitchFamily="34" charset="0"/>
            </a:endParaRPr>
          </a:p>
        </p:txBody>
      </p:sp>
      <p:graphicFrame>
        <p:nvGraphicFramePr>
          <p:cNvPr id="2" name="Объект 5">
            <a:extLst>
              <a:ext uri="{FF2B5EF4-FFF2-40B4-BE49-F238E27FC236}">
                <a16:creationId xmlns:a16="http://schemas.microsoft.com/office/drawing/2014/main" id="{5983FA68-5EF7-3ADD-991D-340D416D0E27}"/>
              </a:ext>
            </a:extLst>
          </p:cNvPr>
          <p:cNvGraphicFramePr>
            <a:graphicFrameLocks/>
          </p:cNvGraphicFramePr>
          <p:nvPr>
            <p:extLst>
              <p:ext uri="{D42A27DB-BD31-4B8C-83A1-F6EECF244321}">
                <p14:modId xmlns:p14="http://schemas.microsoft.com/office/powerpoint/2010/main" val="3186692591"/>
              </p:ext>
            </p:extLst>
          </p:nvPr>
        </p:nvGraphicFramePr>
        <p:xfrm>
          <a:off x="857224" y="1219200"/>
          <a:ext cx="10684536" cy="46634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63614B5-AD07-E654-BABE-AB83CAD550BE}"/>
              </a:ext>
            </a:extLst>
          </p:cNvPr>
          <p:cNvSpPr txBox="1"/>
          <p:nvPr/>
        </p:nvSpPr>
        <p:spPr>
          <a:xfrm>
            <a:off x="2899047" y="5963260"/>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МФ № 1</a:t>
            </a:r>
          </a:p>
        </p:txBody>
      </p:sp>
      <p:sp>
        <p:nvSpPr>
          <p:cNvPr id="5" name="TextBox 4">
            <a:extLst>
              <a:ext uri="{FF2B5EF4-FFF2-40B4-BE49-F238E27FC236}">
                <a16:creationId xmlns:a16="http://schemas.microsoft.com/office/drawing/2014/main" id="{336CCA3D-411A-9394-930C-B70E30CC8342}"/>
              </a:ext>
            </a:extLst>
          </p:cNvPr>
          <p:cNvSpPr txBox="1"/>
          <p:nvPr/>
        </p:nvSpPr>
        <p:spPr>
          <a:xfrm>
            <a:off x="5591718" y="5987385"/>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МФ № 2</a:t>
            </a:r>
          </a:p>
        </p:txBody>
      </p:sp>
      <p:sp>
        <p:nvSpPr>
          <p:cNvPr id="6" name="TextBox 5">
            <a:extLst>
              <a:ext uri="{FF2B5EF4-FFF2-40B4-BE49-F238E27FC236}">
                <a16:creationId xmlns:a16="http://schemas.microsoft.com/office/drawing/2014/main" id="{7EDE5E28-7F32-ACA3-D3CE-D86AC8A5E780}"/>
              </a:ext>
            </a:extLst>
          </p:cNvPr>
          <p:cNvSpPr txBox="1"/>
          <p:nvPr/>
        </p:nvSpPr>
        <p:spPr>
          <a:xfrm>
            <a:off x="8358414" y="5963261"/>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МФ № 3</a:t>
            </a:r>
          </a:p>
        </p:txBody>
      </p:sp>
      <p:sp>
        <p:nvSpPr>
          <p:cNvPr id="13" name="Прямоугольник 5">
            <a:extLst>
              <a:ext uri="{FF2B5EF4-FFF2-40B4-BE49-F238E27FC236}">
                <a16:creationId xmlns:a16="http://schemas.microsoft.com/office/drawing/2014/main" id="{0E8020C1-047F-44BE-4D20-F7D5861D6ECA}"/>
              </a:ext>
            </a:extLst>
          </p:cNvPr>
          <p:cNvSpPr/>
          <p:nvPr/>
        </p:nvSpPr>
        <p:spPr>
          <a:xfrm>
            <a:off x="570920" y="3492807"/>
            <a:ext cx="458780" cy="461665"/>
          </a:xfrm>
          <a:prstGeom prst="rect">
            <a:avLst/>
          </a:prstGeom>
        </p:spPr>
        <p:txBody>
          <a:bodyPr wrap="none">
            <a:spAutoFit/>
          </a:bodyPr>
          <a:lstStyle/>
          <a:p>
            <a:r>
              <a:rPr lang="uk-UA" sz="2400" b="1" dirty="0">
                <a:latin typeface="Arial" panose="020B0604020202020204" pitchFamily="34" charset="0"/>
                <a:cs typeface="Arial" panose="020B0604020202020204" pitchFamily="34" charset="0"/>
              </a:rPr>
              <a:t>%</a:t>
            </a:r>
            <a:endParaRPr lang="ru-RU" sz="24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47CF50F-B06D-21F2-9D95-10B1824659DA}"/>
              </a:ext>
            </a:extLst>
          </p:cNvPr>
          <p:cNvSpPr txBox="1"/>
          <p:nvPr/>
        </p:nvSpPr>
        <p:spPr>
          <a:xfrm>
            <a:off x="2899047" y="6372210"/>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(20)</a:t>
            </a:r>
          </a:p>
        </p:txBody>
      </p:sp>
      <p:sp>
        <p:nvSpPr>
          <p:cNvPr id="15" name="TextBox 14">
            <a:extLst>
              <a:ext uri="{FF2B5EF4-FFF2-40B4-BE49-F238E27FC236}">
                <a16:creationId xmlns:a16="http://schemas.microsoft.com/office/drawing/2014/main" id="{6F7FDA86-A583-CC80-EB8A-FBF1A5B0D0C2}"/>
              </a:ext>
            </a:extLst>
          </p:cNvPr>
          <p:cNvSpPr txBox="1"/>
          <p:nvPr/>
        </p:nvSpPr>
        <p:spPr>
          <a:xfrm>
            <a:off x="5591718" y="6396335"/>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(24)</a:t>
            </a:r>
          </a:p>
        </p:txBody>
      </p:sp>
      <p:sp>
        <p:nvSpPr>
          <p:cNvPr id="16" name="TextBox 15">
            <a:extLst>
              <a:ext uri="{FF2B5EF4-FFF2-40B4-BE49-F238E27FC236}">
                <a16:creationId xmlns:a16="http://schemas.microsoft.com/office/drawing/2014/main" id="{007E4188-8E03-F53B-8993-BD429341B55C}"/>
              </a:ext>
            </a:extLst>
          </p:cNvPr>
          <p:cNvSpPr txBox="1"/>
          <p:nvPr/>
        </p:nvSpPr>
        <p:spPr>
          <a:xfrm>
            <a:off x="8358414" y="6372211"/>
            <a:ext cx="1554480" cy="461665"/>
          </a:xfrm>
          <a:prstGeom prst="rect">
            <a:avLst/>
          </a:prstGeom>
          <a:noFill/>
        </p:spPr>
        <p:txBody>
          <a:bodyPr wrap="square" rtlCol="0">
            <a:spAutoFit/>
          </a:bodyPr>
          <a:lstStyle/>
          <a:p>
            <a:pPr algn="ctr"/>
            <a:r>
              <a:rPr lang="uk-UA" sz="2400" b="1" dirty="0">
                <a:latin typeface="Arial" panose="020B0604020202020204" pitchFamily="34" charset="0"/>
                <a:cs typeface="Arial" panose="020B0604020202020204" pitchFamily="34" charset="0"/>
              </a:rPr>
              <a:t>(68)</a:t>
            </a:r>
          </a:p>
        </p:txBody>
      </p:sp>
      <p:sp>
        <p:nvSpPr>
          <p:cNvPr id="17" name="TextBox 16">
            <a:extLst>
              <a:ext uri="{FF2B5EF4-FFF2-40B4-BE49-F238E27FC236}">
                <a16:creationId xmlns:a16="http://schemas.microsoft.com/office/drawing/2014/main" id="{5BA6FF22-6FFB-B492-8EE7-3DEC730208EA}"/>
              </a:ext>
            </a:extLst>
          </p:cNvPr>
          <p:cNvSpPr txBox="1"/>
          <p:nvPr/>
        </p:nvSpPr>
        <p:spPr>
          <a:xfrm>
            <a:off x="2821214" y="3550920"/>
            <a:ext cx="1554480" cy="523220"/>
          </a:xfrm>
          <a:prstGeom prst="rect">
            <a:avLst/>
          </a:prstGeom>
          <a:noFill/>
        </p:spPr>
        <p:txBody>
          <a:bodyPr wrap="square" rtlCol="0">
            <a:spAutoFit/>
          </a:bodyPr>
          <a:lstStyle/>
          <a:p>
            <a:pPr algn="ctr"/>
            <a:r>
              <a:rPr lang="uk-UA" sz="2800" b="1" dirty="0">
                <a:solidFill>
                  <a:schemeClr val="accent2"/>
                </a:solidFill>
                <a:latin typeface="Arial" panose="020B0604020202020204" pitchFamily="34" charset="0"/>
                <a:cs typeface="Arial" panose="020B0604020202020204" pitchFamily="34" charset="0"/>
              </a:rPr>
              <a:t>9,2</a:t>
            </a:r>
          </a:p>
        </p:txBody>
      </p:sp>
      <p:sp>
        <p:nvSpPr>
          <p:cNvPr id="18" name="TextBox 17">
            <a:extLst>
              <a:ext uri="{FF2B5EF4-FFF2-40B4-BE49-F238E27FC236}">
                <a16:creationId xmlns:a16="http://schemas.microsoft.com/office/drawing/2014/main" id="{0A7528DE-15DD-8E85-2008-B5CC736F5155}"/>
              </a:ext>
            </a:extLst>
          </p:cNvPr>
          <p:cNvSpPr txBox="1"/>
          <p:nvPr/>
        </p:nvSpPr>
        <p:spPr>
          <a:xfrm>
            <a:off x="5591718" y="2816890"/>
            <a:ext cx="1554480" cy="523220"/>
          </a:xfrm>
          <a:prstGeom prst="rect">
            <a:avLst/>
          </a:prstGeom>
          <a:noFill/>
        </p:spPr>
        <p:txBody>
          <a:bodyPr wrap="square" rtlCol="0">
            <a:spAutoFit/>
          </a:bodyPr>
          <a:lstStyle/>
          <a:p>
            <a:pPr algn="ctr"/>
            <a:r>
              <a:rPr lang="uk-UA" sz="2800" b="1" dirty="0">
                <a:solidFill>
                  <a:schemeClr val="accent2"/>
                </a:solidFill>
                <a:latin typeface="Arial" panose="020B0604020202020204" pitchFamily="34" charset="0"/>
                <a:cs typeface="Arial" panose="020B0604020202020204" pitchFamily="34" charset="0"/>
              </a:rPr>
              <a:t>15,2</a:t>
            </a:r>
          </a:p>
        </p:txBody>
      </p:sp>
      <p:sp>
        <p:nvSpPr>
          <p:cNvPr id="19" name="TextBox 18">
            <a:extLst>
              <a:ext uri="{FF2B5EF4-FFF2-40B4-BE49-F238E27FC236}">
                <a16:creationId xmlns:a16="http://schemas.microsoft.com/office/drawing/2014/main" id="{F40D0B1A-041F-B43A-214B-1F9738E8F855}"/>
              </a:ext>
            </a:extLst>
          </p:cNvPr>
          <p:cNvSpPr txBox="1"/>
          <p:nvPr/>
        </p:nvSpPr>
        <p:spPr>
          <a:xfrm>
            <a:off x="8358414" y="1153819"/>
            <a:ext cx="1554480" cy="523220"/>
          </a:xfrm>
          <a:prstGeom prst="rect">
            <a:avLst/>
          </a:prstGeom>
          <a:noFill/>
        </p:spPr>
        <p:txBody>
          <a:bodyPr wrap="square" rtlCol="0">
            <a:spAutoFit/>
          </a:bodyPr>
          <a:lstStyle/>
          <a:p>
            <a:pPr algn="ctr"/>
            <a:r>
              <a:rPr lang="uk-UA" sz="2800" b="1" dirty="0">
                <a:solidFill>
                  <a:schemeClr val="accent2"/>
                </a:solidFill>
                <a:latin typeface="Arial" panose="020B0604020202020204" pitchFamily="34" charset="0"/>
                <a:cs typeface="Arial" panose="020B0604020202020204" pitchFamily="34" charset="0"/>
              </a:rPr>
              <a:t>29,7</a:t>
            </a:r>
          </a:p>
        </p:txBody>
      </p:sp>
    </p:spTree>
    <p:extLst>
      <p:ext uri="{BB962C8B-B14F-4D97-AF65-F5344CB8AC3E}">
        <p14:creationId xmlns:p14="http://schemas.microsoft.com/office/powerpoint/2010/main" val="425204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descr="заголовок">
            <a:extLst>
              <a:ext uri="{FF2B5EF4-FFF2-40B4-BE49-F238E27FC236}">
                <a16:creationId xmlns:a16="http://schemas.microsoft.com/office/drawing/2014/main" id="{DFF36EE7-AE57-42F4-ACA9-A328C1F4EA02}"/>
              </a:ext>
            </a:extLst>
          </p:cNvPr>
          <p:cNvSpPr>
            <a:spLocks noGrp="1"/>
          </p:cNvSpPr>
          <p:nvPr>
            <p:ph type="title"/>
          </p:nvPr>
        </p:nvSpPr>
        <p:spPr>
          <a:xfrm>
            <a:off x="521426" y="384719"/>
            <a:ext cx="10815864" cy="830997"/>
          </a:xfrm>
        </p:spPr>
        <p:txBody>
          <a:bodyPr rtlCol="0"/>
          <a:lstStyle/>
          <a:p>
            <a:pPr rtl="0">
              <a:lnSpc>
                <a:spcPct val="100000"/>
              </a:lnSpc>
            </a:pPr>
            <a:r>
              <a:rPr lang="uk-UA" sz="2800" b="1" dirty="0">
                <a:solidFill>
                  <a:srgbClr val="002060"/>
                </a:solidFill>
                <a:latin typeface="Arial" panose="020B0604020202020204" pitchFamily="34" charset="0"/>
                <a:cs typeface="Arial" panose="020B0604020202020204" pitchFamily="34" charset="0"/>
              </a:rPr>
              <a:t>Перевірка практичної підготовки студентів-випускників медичних факультетів №№ 1-3</a:t>
            </a:r>
          </a:p>
        </p:txBody>
      </p:sp>
      <p:pic>
        <p:nvPicPr>
          <p:cNvPr id="27" name="Місце для вмісту 79" descr="Відкрита книга">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426" y="1536854"/>
            <a:ext cx="548640" cy="548640"/>
          </a:xfrm>
        </p:spPr>
      </p:pic>
      <p:sp>
        <p:nvSpPr>
          <p:cNvPr id="5" name="Содержимое 2">
            <a:extLst>
              <a:ext uri="{FF2B5EF4-FFF2-40B4-BE49-F238E27FC236}">
                <a16:creationId xmlns:a16="http://schemas.microsoft.com/office/drawing/2014/main" id="{A5E20C34-CEE8-9480-B364-39A84C8DD307}"/>
              </a:ext>
            </a:extLst>
          </p:cNvPr>
          <p:cNvSpPr txBox="1">
            <a:spLocks/>
          </p:cNvSpPr>
          <p:nvPr/>
        </p:nvSpPr>
        <p:spPr>
          <a:xfrm>
            <a:off x="1277620" y="1536855"/>
            <a:ext cx="10439400" cy="4335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2813">
              <a:lnSpc>
                <a:spcPct val="100000"/>
              </a:lnSpc>
              <a:buNone/>
            </a:pPr>
            <a:r>
              <a:rPr lang="uk-UA" altLang="uk-UA" dirty="0">
                <a:latin typeface="Arial" panose="020B0604020202020204" pitchFamily="34" charset="0"/>
                <a:cs typeface="Arial" panose="020B0604020202020204" pitchFamily="34" charset="0"/>
              </a:rPr>
              <a:t>Рівень практичної підготовки студентів-випускників перевірено під час проведення </a:t>
            </a:r>
            <a:r>
              <a:rPr lang="uk-UA" b="1" dirty="0">
                <a:latin typeface="Arial" panose="020B0604020202020204" pitchFamily="34" charset="0"/>
                <a:cs typeface="Arial" panose="020B0604020202020204" pitchFamily="34" charset="0"/>
              </a:rPr>
              <a:t>тренінгів</a:t>
            </a:r>
            <a:r>
              <a:rPr lang="uk-UA" dirty="0">
                <a:latin typeface="Arial" panose="020B0604020202020204" pitchFamily="34" charset="0"/>
                <a:cs typeface="Arial" panose="020B0604020202020204" pitchFamily="34" charset="0"/>
              </a:rPr>
              <a:t> для складання об'єктивного структурованого практичного (клінічного) іспиту, як компоненту Етапу 2 ЄДКІ.</a:t>
            </a:r>
          </a:p>
          <a:p>
            <a:pPr marL="0" indent="0" algn="just" defTabSz="912813">
              <a:lnSpc>
                <a:spcPct val="100000"/>
              </a:lnSpc>
              <a:buNone/>
            </a:pPr>
            <a:r>
              <a:rPr lang="uk-UA" altLang="uk-UA" dirty="0">
                <a:latin typeface="Arial" panose="020B0604020202020204" pitchFamily="34" charset="0"/>
                <a:cs typeface="Arial" panose="020B0604020202020204" pitchFamily="34" charset="0"/>
              </a:rPr>
              <a:t>У 2023 році станції для складання ОСП(К)І були доопрацьовані з урахуванням </a:t>
            </a:r>
            <a:r>
              <a:rPr lang="uk-UA" altLang="uk-UA" b="1" dirty="0">
                <a:latin typeface="Arial" panose="020B0604020202020204" pitchFamily="34" charset="0"/>
                <a:cs typeface="Arial" panose="020B0604020202020204" pitchFamily="34" charset="0"/>
              </a:rPr>
              <a:t>воєнного стану </a:t>
            </a:r>
            <a:r>
              <a:rPr lang="uk-UA" altLang="uk-UA" dirty="0">
                <a:latin typeface="Arial" panose="020B0604020202020204" pitchFamily="34" charset="0"/>
                <a:cs typeface="Arial" panose="020B0604020202020204" pitchFamily="34" charset="0"/>
              </a:rPr>
              <a:t>в країні.</a:t>
            </a:r>
          </a:p>
          <a:p>
            <a:pPr marL="0" indent="0" algn="just" defTabSz="912813">
              <a:lnSpc>
                <a:spcPct val="100000"/>
              </a:lnSpc>
              <a:buNone/>
            </a:pPr>
            <a:r>
              <a:rPr lang="uk-UA" altLang="uk-UA" dirty="0">
                <a:latin typeface="Arial" panose="020B0604020202020204" pitchFamily="34" charset="0"/>
                <a:cs typeface="Arial" panose="020B0604020202020204" pitchFamily="34" charset="0"/>
              </a:rPr>
              <a:t>Зокрема, станція хірургічного профілю «</a:t>
            </a:r>
            <a:r>
              <a:rPr lang="uk-UA" b="1" i="1" dirty="0">
                <a:latin typeface="Arial" panose="020B0604020202020204" pitchFamily="34" charset="0"/>
                <a:cs typeface="Arial" panose="020B0604020202020204" pitchFamily="34" charset="0"/>
              </a:rPr>
              <a:t>Невідкладна допомога при травмах, термічних ураженнях та серцево-легенева реанімація»</a:t>
            </a:r>
            <a:r>
              <a:rPr lang="uk-UA" i="1"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доповнена завданнями з тактичної медицини.</a:t>
            </a:r>
            <a:endParaRPr lang="uk-UA" altLang="uk-UA" dirty="0">
              <a:latin typeface="Arial" panose="020B0604020202020204" pitchFamily="34" charset="0"/>
              <a:cs typeface="Arial" panose="020B0604020202020204" pitchFamily="34" charset="0"/>
            </a:endParaRPr>
          </a:p>
          <a:p>
            <a:pPr marL="0" indent="0" algn="just" defTabSz="912813">
              <a:lnSpc>
                <a:spcPct val="100000"/>
              </a:lnSpc>
              <a:buNone/>
            </a:pPr>
            <a:endParaRPr lang="uk-UA" altLang="uk-UA" dirty="0">
              <a:latin typeface="Arial" panose="020B0604020202020204" pitchFamily="34" charset="0"/>
              <a:cs typeface="Arial" panose="020B0604020202020204" pitchFamily="34" charset="0"/>
            </a:endParaRPr>
          </a:p>
          <a:p>
            <a:pPr marL="0" indent="0" algn="just" defTabSz="912813">
              <a:lnSpc>
                <a:spcPct val="100000"/>
              </a:lnSpc>
              <a:buNone/>
            </a:pPr>
            <a:endParaRPr lang="uk-UA" altLang="uk-UA" dirty="0">
              <a:latin typeface="Arial" panose="020B0604020202020204" pitchFamily="34" charset="0"/>
              <a:cs typeface="Arial" panose="020B0604020202020204" pitchFamily="34" charset="0"/>
            </a:endParaRPr>
          </a:p>
          <a:p>
            <a:pPr marL="0" indent="0" algn="just" defTabSz="912813">
              <a:lnSpc>
                <a:spcPct val="100000"/>
              </a:lnSpc>
              <a:buNone/>
            </a:pPr>
            <a:endParaRPr lang="uk-UA" altLang="uk-UA" dirty="0">
              <a:latin typeface="Arial" panose="020B0604020202020204" pitchFamily="34" charset="0"/>
              <a:cs typeface="Arial" panose="020B0604020202020204" pitchFamily="34" charset="0"/>
            </a:endParaRPr>
          </a:p>
        </p:txBody>
      </p:sp>
      <p:pic>
        <p:nvPicPr>
          <p:cNvPr id="6" name="Місце для вмісту 79" descr="Відкрита книга">
            <a:extLst>
              <a:ext uri="{FF2B5EF4-FFF2-40B4-BE49-F238E27FC236}">
                <a16:creationId xmlns:a16="http://schemas.microsoft.com/office/drawing/2014/main" id="{BE2AEF98-4192-0B26-527F-A958B1D5F08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426" y="3325014"/>
            <a:ext cx="548640" cy="548640"/>
          </a:xfrm>
          <a:prstGeom prst="rect">
            <a:avLst/>
          </a:prstGeom>
        </p:spPr>
      </p:pic>
      <p:pic>
        <p:nvPicPr>
          <p:cNvPr id="7" name="Місце для вмісту 79" descr="Відкрита книга">
            <a:extLst>
              <a:ext uri="{FF2B5EF4-FFF2-40B4-BE49-F238E27FC236}">
                <a16:creationId xmlns:a16="http://schemas.microsoft.com/office/drawing/2014/main" id="{D3929B67-0105-D409-2923-618C9A4B14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426" y="4320694"/>
            <a:ext cx="548640" cy="548640"/>
          </a:xfrm>
          <a:prstGeom prst="rect">
            <a:avLst/>
          </a:prstGeom>
        </p:spPr>
      </p:pic>
    </p:spTree>
    <p:extLst>
      <p:ext uri="{BB962C8B-B14F-4D97-AF65-F5344CB8AC3E}">
        <p14:creationId xmlns:p14="http://schemas.microsoft.com/office/powerpoint/2010/main" val="1205911860"/>
      </p:ext>
    </p:extLst>
  </p:cSld>
  <p:clrMapOvr>
    <a:masterClrMapping/>
  </p:clrMapOvr>
</p:sld>
</file>

<file path=ppt/theme/theme1.xml><?xml version="1.0" encoding="utf-8"?>
<a:theme xmlns:a="http://schemas.openxmlformats.org/drawingml/2006/main" name="Тема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5091_TF00475556_Win32" id="{9C8AEA1F-B9A2-46DD-B886-E2FE1CD51138}" vid="{0774C2A7-AA33-4A8E-AFDE-51195E29323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Навчальна презентація</Template>
  <TotalTime>318</TotalTime>
  <Words>3551</Words>
  <Application>Microsoft Office PowerPoint</Application>
  <PresentationFormat>Широкий екран</PresentationFormat>
  <Paragraphs>463</Paragraphs>
  <Slides>51</Slides>
  <Notes>47</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51</vt:i4>
      </vt:variant>
    </vt:vector>
  </HeadingPairs>
  <TitlesOfParts>
    <vt:vector size="57" baseType="lpstr">
      <vt:lpstr>Arial</vt:lpstr>
      <vt:lpstr>Calibri</vt:lpstr>
      <vt:lpstr>Calibri Light</vt:lpstr>
      <vt:lpstr>Corbel</vt:lpstr>
      <vt:lpstr>Wingdings 2</vt:lpstr>
      <vt:lpstr>Тема Office</vt:lpstr>
      <vt:lpstr>Презентація PowerPoint</vt:lpstr>
      <vt:lpstr>Склад комісії (наказ № 145-Адм від 06.04.2023 року):</vt:lpstr>
      <vt:lpstr>Комісією перевірено рівень теоретичної  та практичної підготовки студентів-випускників усіх факультетів та фахового коледжу </vt:lpstr>
      <vt:lpstr>Наказ МОЗ України від 19.09.2019 №419 “Про затвердження Порядку, умов та строків розроблення  і проведення єдиного державного кваліфікаційного іспиту та критеріїв оцінювання результатів” </vt:lpstr>
      <vt:lpstr>Критерії успішного складання тестових екзаменів ЛІІ і величини критерію «склав» для інтегрованого тестового іспиту «КРОК» та іспиту з англійської мови професійного спрямування як компонентів ЄДКІ у 2021-2023 роках  (наказ МОЗ України від 22.01.2021 №106)</vt:lpstr>
      <vt:lpstr>В університеті активно здійснюються заходи щодо підготовки студентів-випускників до ліцензійних іспитів:</vt:lpstr>
      <vt:lpstr>Рівень теоретичної підготовки  студентів 6 курсу медичних факультетів (за результатами складання ДТТ) </vt:lpstr>
      <vt:lpstr>Відсоток  студентів 6 курсу медичних факультетів, віднесених до групи “ризику” </vt:lpstr>
      <vt:lpstr>Перевірка практичної підготовки студентів-випускників медичних факультетів №№ 1-3</vt:lpstr>
      <vt:lpstr>Презентація PowerPoint</vt:lpstr>
      <vt:lpstr>Результати перевірки практичної підготовки студентів-випускників медичних факультетів №№ 1-3  спеціальності «Медицина» (тренінг ОСКІ, середній бал) </vt:lpstr>
      <vt:lpstr>Результати перевірки практичної підготовки студентів-випускників медичних факультетів №№ 1-3  спеціальності «Медицина» (тренінг ОСКІ, середній бал) </vt:lpstr>
      <vt:lpstr>Результати перевірки практичної підготовки студентів-випускників медичних факультетів №№ 1-3  спеціальності «Медицина» (тренінг ОСКІ, середній бал) </vt:lpstr>
      <vt:lpstr>Результати перевірки практичної підготовки студентів-випускників медичних факультетів №№ 1-3  спеціальності «Медицина» (тренінг ОСКІ, середній бал) </vt:lpstr>
      <vt:lpstr>Презентація PowerPoint</vt:lpstr>
      <vt:lpstr>Частка студентів медичних факультетів №№ 1-3,  які не склали окремі станції тренінгу ОСП(К)І (%)</vt:lpstr>
      <vt:lpstr>Частка студентів медичних факультетів №№ 1-3,  які не склали тренінг ОСП(К)І (%)</vt:lpstr>
      <vt:lpstr>Висновки та пропозиції для медичних факультетів №№ 1-2:</vt:lpstr>
      <vt:lpstr>Висновки та пропозиції для медичного факультету №3 :</vt:lpstr>
      <vt:lpstr>Висновки та пропозиції медичних факультетів №№ 1-2 :</vt:lpstr>
      <vt:lpstr>Результати перевірки теоретичної підготовки  студентів спеціальності „Медсестринство”,  освітній ступінь – бакалавр  «Крок Б. Сестринська справа»</vt:lpstr>
      <vt:lpstr>Результати перевірки практичної підготовки  студентів спеціальності „Медсестринство”,  освітній ступінь – бакалавр </vt:lpstr>
      <vt:lpstr>Результати перевірки практичної підготовки  студентів спеціальності „Медсестринство”,  освітній ступінь – магістр </vt:lpstr>
      <vt:lpstr>Висновки:</vt:lpstr>
      <vt:lpstr>Рівень теоретичної підготовки студентів  5 курсу спеціальності «Фармація, промислова фармація», магістр  (за результатами ДТТ) </vt:lpstr>
      <vt:lpstr>Рівень практичної підготовки студентів  5 курсу спеціальності «Фармація, промислова фармація»,  освітній ступінь – магістр</vt:lpstr>
      <vt:lpstr>Висновки та пропозиції :</vt:lpstr>
      <vt:lpstr>Висновки та пропозиції :</vt:lpstr>
      <vt:lpstr>Рівень теоретичної підготовки студентів  5 курсу спеціальності «Стоматологія»,  магістр (за результатами ДТТ) </vt:lpstr>
      <vt:lpstr>Результати перевірки практичної підготовки студентів-випускників стоматологічного факультету спеціальності «Стоматологія» (тренінг ОСКІ, середній бал) </vt:lpstr>
      <vt:lpstr>Результати перевірки практичної підготовки студентів-випускників стоматологічного факультету спеціальності «Стоматологія» (тренінг ОСКІ, середній бал) </vt:lpstr>
      <vt:lpstr>Результати перевірки практичної підготовки студентів-випускників стоматологічного факультету спеціальності «Стоматологія» (тренінг ОСКІ, середній бал) </vt:lpstr>
      <vt:lpstr>Результати перевірки практичної підготовки студентів-випускників стоматологічного факультету спеціальності «Стоматологія» (тренінг ОСКІ, середній бал) </vt:lpstr>
      <vt:lpstr>Зауваження:</vt:lpstr>
      <vt:lpstr>Висновки та пропозиції:</vt:lpstr>
      <vt:lpstr>Рівень теоретичної підготовки  студентів фахового коледжу спеціальності „Медсестринство” </vt:lpstr>
      <vt:lpstr>Рівень практичної підготовки  студентів фахового коледжу спеціальності „Медсестринство” </vt:lpstr>
      <vt:lpstr>План заходів щодо підготовки до проведення ЄДКІ  для здобувачів ступеня фахової передвищої освіти  зі спеціальності «Фармація, промислова фармація»,  ОПС – «фаховий молодший бакалавр» :</vt:lpstr>
      <vt:lpstr>Рівень практичної підготовки студентів  фахового коледжу спеціальності  «Фармація, промислова фармація», молодший бакалавр</vt:lpstr>
      <vt:lpstr>Рівень практичної підготовки студентів  фахового коледжу спеціальності  «Фармація, промислова фармація», молодший бакалавр</vt:lpstr>
      <vt:lpstr>Рівень практичної підготовки студентів  фахового коледжу спеціальності  «Стоматологія»,  молодший бакалавр</vt:lpstr>
      <vt:lpstr>«Медсестринство»</vt:lpstr>
      <vt:lpstr>«Фармація, промислова фармація»</vt:lpstr>
      <vt:lpstr>«Фармація, промислова фармація»</vt:lpstr>
      <vt:lpstr>«Стоматологія»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alla khodorovska</dc:creator>
  <cp:lastModifiedBy>alla khodorovska</cp:lastModifiedBy>
  <cp:revision>27</cp:revision>
  <dcterms:created xsi:type="dcterms:W3CDTF">2023-04-25T15:52:18Z</dcterms:created>
  <dcterms:modified xsi:type="dcterms:W3CDTF">2023-04-25T21:14:53Z</dcterms:modified>
</cp:coreProperties>
</file>